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6"/>
  </p:notesMasterIdLst>
  <p:handoutMasterIdLst>
    <p:handoutMasterId r:id="rId37"/>
  </p:handoutMasterIdLst>
  <p:sldIdLst>
    <p:sldId id="878" r:id="rId2"/>
    <p:sldId id="886" r:id="rId3"/>
    <p:sldId id="827" r:id="rId4"/>
    <p:sldId id="1126" r:id="rId5"/>
    <p:sldId id="830" r:id="rId6"/>
    <p:sldId id="879" r:id="rId7"/>
    <p:sldId id="880" r:id="rId8"/>
    <p:sldId id="874" r:id="rId9"/>
    <p:sldId id="875" r:id="rId10"/>
    <p:sldId id="831" r:id="rId11"/>
    <p:sldId id="833" r:id="rId12"/>
    <p:sldId id="836" r:id="rId13"/>
    <p:sldId id="837" r:id="rId14"/>
    <p:sldId id="840" r:id="rId15"/>
    <p:sldId id="846" r:id="rId16"/>
    <p:sldId id="847" r:id="rId17"/>
    <p:sldId id="850" r:id="rId18"/>
    <p:sldId id="851" r:id="rId19"/>
    <p:sldId id="858" r:id="rId20"/>
    <p:sldId id="859" r:id="rId21"/>
    <p:sldId id="861" r:id="rId22"/>
    <p:sldId id="862" r:id="rId23"/>
    <p:sldId id="863" r:id="rId24"/>
    <p:sldId id="865" r:id="rId25"/>
    <p:sldId id="866" r:id="rId26"/>
    <p:sldId id="868" r:id="rId27"/>
    <p:sldId id="870" r:id="rId28"/>
    <p:sldId id="872" r:id="rId29"/>
    <p:sldId id="881" r:id="rId30"/>
    <p:sldId id="882" r:id="rId31"/>
    <p:sldId id="883" r:id="rId32"/>
    <p:sldId id="884" r:id="rId33"/>
    <p:sldId id="316" r:id="rId34"/>
    <p:sldId id="885" r:id="rId35"/>
  </p:sldIdLst>
  <p:sldSz cx="12192000" cy="6858000"/>
  <p:notesSz cx="7010400" cy="9296400"/>
  <p:defaultTextStyle>
    <a:defPPr>
      <a:defRPr lang="en-US"/>
    </a:defPPr>
    <a:lvl1pPr algn="l" rtl="0" fontAlgn="base">
      <a:spcBef>
        <a:spcPct val="0"/>
      </a:spcBef>
      <a:spcAft>
        <a:spcPct val="0"/>
      </a:spcAft>
      <a:defRPr sz="1067" kern="1200">
        <a:solidFill>
          <a:schemeClr val="tx1"/>
        </a:solidFill>
        <a:latin typeface="Verdana" pitchFamily="34" charset="0"/>
        <a:ea typeface="ＭＳ Ｐゴシック" charset="-128"/>
        <a:cs typeface="+mn-cs"/>
      </a:defRPr>
    </a:lvl1pPr>
    <a:lvl2pPr marL="609585" algn="l" rtl="0" fontAlgn="base">
      <a:spcBef>
        <a:spcPct val="0"/>
      </a:spcBef>
      <a:spcAft>
        <a:spcPct val="0"/>
      </a:spcAft>
      <a:defRPr sz="1067" kern="1200">
        <a:solidFill>
          <a:schemeClr val="tx1"/>
        </a:solidFill>
        <a:latin typeface="Verdana" pitchFamily="34" charset="0"/>
        <a:ea typeface="ＭＳ Ｐゴシック" charset="-128"/>
        <a:cs typeface="+mn-cs"/>
      </a:defRPr>
    </a:lvl2pPr>
    <a:lvl3pPr marL="1219170" algn="l" rtl="0" fontAlgn="base">
      <a:spcBef>
        <a:spcPct val="0"/>
      </a:spcBef>
      <a:spcAft>
        <a:spcPct val="0"/>
      </a:spcAft>
      <a:defRPr sz="1067" kern="1200">
        <a:solidFill>
          <a:schemeClr val="tx1"/>
        </a:solidFill>
        <a:latin typeface="Verdana" pitchFamily="34" charset="0"/>
        <a:ea typeface="ＭＳ Ｐゴシック" charset="-128"/>
        <a:cs typeface="+mn-cs"/>
      </a:defRPr>
    </a:lvl3pPr>
    <a:lvl4pPr marL="1828754" algn="l" rtl="0" fontAlgn="base">
      <a:spcBef>
        <a:spcPct val="0"/>
      </a:spcBef>
      <a:spcAft>
        <a:spcPct val="0"/>
      </a:spcAft>
      <a:defRPr sz="1067" kern="1200">
        <a:solidFill>
          <a:schemeClr val="tx1"/>
        </a:solidFill>
        <a:latin typeface="Verdana" pitchFamily="34" charset="0"/>
        <a:ea typeface="ＭＳ Ｐゴシック" charset="-128"/>
        <a:cs typeface="+mn-cs"/>
      </a:defRPr>
    </a:lvl4pPr>
    <a:lvl5pPr marL="2438339" algn="l" rtl="0" fontAlgn="base">
      <a:spcBef>
        <a:spcPct val="0"/>
      </a:spcBef>
      <a:spcAft>
        <a:spcPct val="0"/>
      </a:spcAft>
      <a:defRPr sz="1067" kern="1200">
        <a:solidFill>
          <a:schemeClr val="tx1"/>
        </a:solidFill>
        <a:latin typeface="Verdana" pitchFamily="34" charset="0"/>
        <a:ea typeface="ＭＳ Ｐゴシック" charset="-128"/>
        <a:cs typeface="+mn-cs"/>
      </a:defRPr>
    </a:lvl5pPr>
    <a:lvl6pPr marL="3047924" algn="l" defTabSz="1219170" rtl="0" eaLnBrk="1" latinLnBrk="0" hangingPunct="1">
      <a:defRPr sz="1067" kern="1200">
        <a:solidFill>
          <a:schemeClr val="tx1"/>
        </a:solidFill>
        <a:latin typeface="Verdana" pitchFamily="34" charset="0"/>
        <a:ea typeface="ＭＳ Ｐゴシック" charset="-128"/>
        <a:cs typeface="+mn-cs"/>
      </a:defRPr>
    </a:lvl6pPr>
    <a:lvl7pPr marL="3657509" algn="l" defTabSz="1219170" rtl="0" eaLnBrk="1" latinLnBrk="0" hangingPunct="1">
      <a:defRPr sz="1067" kern="1200">
        <a:solidFill>
          <a:schemeClr val="tx1"/>
        </a:solidFill>
        <a:latin typeface="Verdana" pitchFamily="34" charset="0"/>
        <a:ea typeface="ＭＳ Ｐゴシック" charset="-128"/>
        <a:cs typeface="+mn-cs"/>
      </a:defRPr>
    </a:lvl7pPr>
    <a:lvl8pPr marL="4267093" algn="l" defTabSz="1219170" rtl="0" eaLnBrk="1" latinLnBrk="0" hangingPunct="1">
      <a:defRPr sz="1067" kern="1200">
        <a:solidFill>
          <a:schemeClr val="tx1"/>
        </a:solidFill>
        <a:latin typeface="Verdana" pitchFamily="34" charset="0"/>
        <a:ea typeface="ＭＳ Ｐゴシック" charset="-128"/>
        <a:cs typeface="+mn-cs"/>
      </a:defRPr>
    </a:lvl8pPr>
    <a:lvl9pPr marL="4876678" algn="l" defTabSz="1219170" rtl="0" eaLnBrk="1" latinLnBrk="0" hangingPunct="1">
      <a:defRPr sz="1067"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a Katz" initials="" lastIdx="1" clrIdx="0"/>
  <p:cmAuthor id="2" name="Maya Katz" initials="MK" lastIdx="14" clrIdx="1"/>
  <p:cmAuthor id="3" name="Katz, Maya" initials="KM" lastIdx="5" clrIdx="2">
    <p:extLst>
      <p:ext uri="{19B8F6BF-5375-455C-9EA6-DF929625EA0E}">
        <p15:presenceInfo xmlns:p15="http://schemas.microsoft.com/office/powerpoint/2012/main" userId="S::maya.katz@ucsf.edu::47c97d36-d879-45b7-b1c5-bc9208c14494" providerId="AD"/>
      </p:ext>
    </p:extLst>
  </p:cmAuthor>
  <p:cmAuthor id="4" name="sarah hader" initials="sh" lastIdx="4" clrIdx="3">
    <p:extLst>
      <p:ext uri="{19B8F6BF-5375-455C-9EA6-DF929625EA0E}">
        <p15:presenceInfo xmlns:p15="http://schemas.microsoft.com/office/powerpoint/2012/main" userId="0ad22caf953bb4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A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20" autoAdjust="0"/>
    <p:restoredTop sz="78141" autoAdjust="0"/>
  </p:normalViewPr>
  <p:slideViewPr>
    <p:cSldViewPr>
      <p:cViewPr varScale="1">
        <p:scale>
          <a:sx n="105" d="100"/>
          <a:sy n="105" d="100"/>
        </p:scale>
        <p:origin x="132" y="306"/>
      </p:cViewPr>
      <p:guideLst>
        <p:guide orient="horz" pos="2160"/>
        <p:guide pos="3840"/>
      </p:guideLst>
    </p:cSldViewPr>
  </p:slideViewPr>
  <p:outlineViewPr>
    <p:cViewPr>
      <p:scale>
        <a:sx n="33" d="100"/>
        <a:sy n="33" d="100"/>
      </p:scale>
      <p:origin x="0" y="318"/>
    </p:cViewPr>
  </p:outlineViewPr>
  <p:notesTextViewPr>
    <p:cViewPr>
      <p:scale>
        <a:sx n="100" d="100"/>
        <a:sy n="100" d="100"/>
      </p:scale>
      <p:origin x="0" y="0"/>
    </p:cViewPr>
  </p:notesTextViewPr>
  <p:sorterViewPr>
    <p:cViewPr>
      <p:scale>
        <a:sx n="66" d="100"/>
        <a:sy n="66" d="100"/>
      </p:scale>
      <p:origin x="0" y="-36"/>
    </p:cViewPr>
  </p:sorterViewPr>
  <p:notesViewPr>
    <p:cSldViewPr snapToGrid="0" snapToObjects="1">
      <p:cViewPr varScale="1">
        <p:scale>
          <a:sx n="76" d="100"/>
          <a:sy n="76" d="100"/>
        </p:scale>
        <p:origin x="-1480"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9CAA6C8-6AB6-46D6-973B-770FAA2D9E5B}" type="datetimeFigureOut">
              <a:rPr lang="en-US" smtClean="0"/>
              <a:t>5/25/2022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89E82DB-7C35-4870-8CB5-F29A99DA55C2}" type="slidenum">
              <a:rPr lang="en-US" smtClean="0"/>
              <a:t>‹#›</a:t>
            </a:fld>
            <a:endParaRPr lang="en-US" dirty="0"/>
          </a:p>
        </p:txBody>
      </p:sp>
    </p:spTree>
    <p:extLst>
      <p:ext uri="{BB962C8B-B14F-4D97-AF65-F5344CB8AC3E}">
        <p14:creationId xmlns:p14="http://schemas.microsoft.com/office/powerpoint/2010/main" val="620377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272175C-37FC-4E4E-A5BD-B1E1E3EF9FE3}" type="datetimeFigureOut">
              <a:rPr lang="en-US" smtClean="0"/>
              <a:pPr/>
              <a:t>5/25/2022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4813F2C-7E8F-4D0B-A83D-7DADBA41ED12}" type="slidenum">
              <a:rPr lang="en-US" smtClean="0"/>
              <a:pPr/>
              <a:t>‹#›</a:t>
            </a:fld>
            <a:endParaRPr lang="en-US" dirty="0"/>
          </a:p>
        </p:txBody>
      </p:sp>
    </p:spTree>
    <p:extLst>
      <p:ext uri="{BB962C8B-B14F-4D97-AF65-F5344CB8AC3E}">
        <p14:creationId xmlns:p14="http://schemas.microsoft.com/office/powerpoint/2010/main" val="3562787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a:t>
            </a:fld>
            <a:endParaRPr lang="en-US" dirty="0"/>
          </a:p>
        </p:txBody>
      </p:sp>
    </p:spTree>
    <p:extLst>
      <p:ext uri="{BB962C8B-B14F-4D97-AF65-F5344CB8AC3E}">
        <p14:creationId xmlns:p14="http://schemas.microsoft.com/office/powerpoint/2010/main" val="2793179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eaLnBrk="0" hangingPunct="0"/>
            <a:r>
              <a:rPr lang="en-US" sz="1200" kern="1200" dirty="0">
                <a:solidFill>
                  <a:schemeClr val="tx1"/>
                </a:solidFill>
                <a:effectLst/>
                <a:latin typeface="+mn-lt"/>
                <a:ea typeface="+mn-ea"/>
                <a:cs typeface="+mn-cs"/>
              </a:rPr>
              <a:t>The degree of cohesion among family member varies widely from disengaged to separated, connected, or enmeshed. Cohesion makes a difference to how a patient is supported by his or her family and to how the clinician communicates with the family members.</a:t>
            </a:r>
          </a:p>
          <a:p>
            <a:pPr eaLnBrk="0" hangingPunct="0"/>
            <a:endParaRPr lang="en-US" sz="1200" kern="1200" dirty="0">
              <a:solidFill>
                <a:schemeClr val="tx1"/>
              </a:solidFill>
              <a:effectLst/>
              <a:latin typeface="+mn-lt"/>
              <a:ea typeface="+mn-ea"/>
              <a:cs typeface="+mn-cs"/>
            </a:endParaRPr>
          </a:p>
          <a:p>
            <a:pPr eaLnBrk="0" hangingPunct="0"/>
            <a:r>
              <a:rPr lang="en-US" sz="1200" kern="1200" dirty="0">
                <a:solidFill>
                  <a:schemeClr val="tx1"/>
                </a:solidFill>
                <a:effectLst/>
                <a:latin typeface="+mn-lt"/>
                <a:ea typeface="+mn-ea"/>
                <a:cs typeface="+mn-cs"/>
              </a:rPr>
              <a:t>The nature of the communication in this family is partly driven by the individuals involved and partly by the family’s cultural context. Normal levels of sharing and support can vary widely between (and within) cultures.</a:t>
            </a:r>
          </a:p>
          <a:p>
            <a:pPr eaLnBrk="0" hangingPunct="0"/>
            <a:r>
              <a:rPr lang="en-US" sz="1200" kern="1200" dirty="0">
                <a:solidFill>
                  <a:schemeClr val="tx1"/>
                </a:solidFill>
                <a:effectLst/>
                <a:latin typeface="+mn-lt"/>
                <a:ea typeface="+mn-ea"/>
                <a:cs typeface="+mn-cs"/>
              </a:rPr>
              <a:t>When relationships and norms of communication are understood, the clinician can make a better assessment of and suggestion for how to handle medical information and decision-making (e.g. sharing bad news, care planning) so that boundaries of confidentiality and inclusiveness of family members are honored and are also optimal for the patient.</a:t>
            </a:r>
          </a:p>
          <a:p>
            <a:pPr eaLnBrk="0" hangingPunct="0"/>
            <a:endParaRPr lang="en-US" sz="1200" kern="1200" dirty="0">
              <a:solidFill>
                <a:schemeClr val="tx1"/>
              </a:solidFill>
              <a:effectLst/>
              <a:latin typeface="+mn-lt"/>
              <a:ea typeface="+mn-ea"/>
              <a:cs typeface="+mn-cs"/>
            </a:endParaRPr>
          </a:p>
          <a:p>
            <a:pPr eaLnBrk="0" hangingPunct="0"/>
            <a:r>
              <a:rPr lang="en-US" sz="1200" kern="1200" dirty="0">
                <a:solidFill>
                  <a:schemeClr val="tx1"/>
                </a:solidFill>
                <a:effectLst/>
                <a:latin typeface="+mn-lt"/>
                <a:ea typeface="+mn-ea"/>
                <a:cs typeface="+mn-cs"/>
              </a:rPr>
              <a:t>To assess how the patient and family handle medical information, probe how the patient and family relate to information about the diagnosis and treatment. Consider:</a:t>
            </a:r>
          </a:p>
          <a:p>
            <a:pPr lvl="0" eaLnBrk="0" hangingPunct="0"/>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if the patient wants full information; and</a:t>
            </a:r>
          </a:p>
          <a:p>
            <a:pPr lvl="0" eaLnBrk="0" hangingPunct="0"/>
            <a:r>
              <a:rPr lang="en-US" sz="1200" kern="1200" dirty="0">
                <a:solidFill>
                  <a:schemeClr val="tx1"/>
                </a:solidFill>
                <a:effectLst/>
                <a:latin typeface="+mn-lt"/>
                <a:ea typeface="+mn-ea"/>
                <a:cs typeface="+mn-cs"/>
              </a:rPr>
              <a:t>if there is a disconnect between perspectives or within the logic of their thought process; if so, what the contributing factors might be.</a:t>
            </a:r>
          </a:p>
          <a:p>
            <a:pPr eaLnBrk="0" hangingPunct="0"/>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14</a:t>
            </a:fld>
            <a:endParaRPr lang="en-US" dirty="0"/>
          </a:p>
        </p:txBody>
      </p:sp>
    </p:spTree>
    <p:extLst>
      <p:ext uri="{BB962C8B-B14F-4D97-AF65-F5344CB8AC3E}">
        <p14:creationId xmlns:p14="http://schemas.microsoft.com/office/powerpoint/2010/main" val="1285538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Coping with serious illness always entails drawing on resources of one kind or another. Financial resources are a dominant factor in any illness experience. Serious illness results in withdrawal from the work place or school for most people and for at least one member of their family at least some of the time. In addition to lost revenue or lost opportunity, the cost of medical care can be enormous. Illness is one of the leading causes of bankruptcy.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Assessment of the general level of financial resources that the family has to enable them to manage the crisis is important.</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Identification of barriers to accessing to care is also important in order to create access or design care that does not rely on what is unavailable. Common problems include financial strain, low literacy level/illiteracy, lack of insurance, lack of transportation, and inadequate care-giving situations such as an inappropriate environment for care at home.</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16</a:t>
            </a:fld>
            <a:endParaRPr lang="en-US" dirty="0"/>
          </a:p>
        </p:txBody>
      </p:sp>
    </p:spTree>
    <p:extLst>
      <p:ext uri="{BB962C8B-B14F-4D97-AF65-F5344CB8AC3E}">
        <p14:creationId xmlns:p14="http://schemas.microsoft.com/office/powerpoint/2010/main" val="3399644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eaLnBrk="0" hangingPunct="0"/>
            <a:r>
              <a:rPr lang="en-US" sz="1200" kern="1200" dirty="0">
                <a:solidFill>
                  <a:schemeClr val="tx1"/>
                </a:solidFill>
                <a:effectLst/>
                <a:latin typeface="+mn-lt"/>
                <a:ea typeface="+mn-ea"/>
                <a:cs typeface="+mn-cs"/>
              </a:rPr>
              <a:t>People learn in great part by association. A family’s past experience and coping with illness influences the approach to a new round of illness and its consequences. In addition, families often have multigenerational patterns of coping; people learn by modeling how their relatives respond and older generations bring their patterns and the culture often sustains norms of reaction and sometimes ritualized coping mechanisms.</a:t>
            </a:r>
          </a:p>
          <a:p>
            <a:pPr eaLnBrk="0" hangingPunct="0"/>
            <a:endParaRPr lang="en-US" sz="1200" kern="1200" dirty="0">
              <a:solidFill>
                <a:schemeClr val="tx1"/>
              </a:solidFill>
              <a:effectLst/>
              <a:latin typeface="+mn-lt"/>
              <a:ea typeface="+mn-ea"/>
              <a:cs typeface="+mn-cs"/>
            </a:endParaRPr>
          </a:p>
          <a:p>
            <a:pPr eaLnBrk="0" hangingPunct="0"/>
            <a:r>
              <a:rPr lang="en-US" sz="1200" kern="1200" dirty="0">
                <a:solidFill>
                  <a:schemeClr val="tx1"/>
                </a:solidFill>
                <a:effectLst/>
                <a:latin typeface="+mn-lt"/>
                <a:ea typeface="+mn-ea"/>
                <a:cs typeface="+mn-cs"/>
              </a:rPr>
              <a:t>It is helpful to know what resources the family accessed in the past that were perceived as helpful or not helpful. An inquiry into what has been helpful in the past can also afford insight into what constituted healing for that person or family (quality of life, spiritual wholeness, physical cure, community affirmation, etc.) as well as what types of healing approach were used (Western medicine only, alternative medicine, spiritual approaches, etc.)</a:t>
            </a:r>
          </a:p>
          <a:p>
            <a:pPr eaLnBrk="0" hangingPunct="0"/>
            <a:r>
              <a:rPr lang="en-US" sz="1200" kern="1200" dirty="0">
                <a:solidFill>
                  <a:schemeClr val="tx1"/>
                </a:solidFill>
                <a:effectLst/>
                <a:latin typeface="+mn-lt"/>
                <a:ea typeface="+mn-ea"/>
                <a:cs typeface="+mn-cs"/>
              </a:rPr>
              <a:t>Misconceptions may come into play based on past experiences as well and it is sometimes important to discern and address these. A patient who believes that because cousin’s leukemia was incurable (or curable), hers is also incurable (or curable) clearly</a:t>
            </a:r>
          </a:p>
          <a:p>
            <a:pPr eaLnBrk="0" hangingPunct="0"/>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needs to know that in general some leukemias can be cured and some cannot and in specific what her leukemia is like.</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17</a:t>
            </a:fld>
            <a:endParaRPr lang="en-US" dirty="0"/>
          </a:p>
        </p:txBody>
      </p:sp>
    </p:spTree>
    <p:extLst>
      <p:ext uri="{BB962C8B-B14F-4D97-AF65-F5344CB8AC3E}">
        <p14:creationId xmlns:p14="http://schemas.microsoft.com/office/powerpoint/2010/main" val="855264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Inquiry into how the patient and family are currently coping can provide helpful insight into how well the opposing needs of life and illness-related stresses are balanced.</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Similarly, descriptions of past emotional and adaptive responses can be helpful. In addition to the past and the present, individuals respond in anticipation of loss—loss of function, loss of role, loss of partnership, loss of income, and so on, as well as loss of life. This type of anticipatory grief also prompts the need for balanced explorations of opposing forces and the clinician can get some sense of how the patient or family members are coping by asking how they are thinking about the future.</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18</a:t>
            </a:fld>
            <a:endParaRPr lang="en-US" dirty="0"/>
          </a:p>
        </p:txBody>
      </p:sp>
    </p:spTree>
    <p:extLst>
      <p:ext uri="{BB962C8B-B14F-4D97-AF65-F5344CB8AC3E}">
        <p14:creationId xmlns:p14="http://schemas.microsoft.com/office/powerpoint/2010/main" val="3992770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Family meetings are important interventions which promote communication between the health care team and the patient and family.</a:t>
            </a:r>
            <a:endParaRPr lang="en-US" sz="650" kern="1200" dirty="0">
              <a:solidFill>
                <a:schemeClr val="tx1"/>
              </a:solidFill>
              <a:effectLst/>
              <a:latin typeface="+mn-lt"/>
              <a:ea typeface="+mn-ea"/>
              <a:cs typeface="+mn-cs"/>
            </a:endParaRP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Inherent in this approach is interdisciplinary teamwork, with the patient and family defined as “the unit of care” and viewed as full participants in care planning. The purposes of family meeting may include:</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providing medical information and advice;</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sharing information;</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gaining an understanding of family dynamics;</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connecting affectively with families;</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reaching consensus on health care decisions;</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identifying previously unspoken or unidentified concerns;</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normalizing fears &amp; concerns as appropriate;</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correcting misinformation;</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modeling &amp; encouraging shared decision-making;</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identifying areas of difficulty in family communication; and</a:t>
            </a:r>
          </a:p>
          <a:p>
            <a:pPr marL="628650" lvl="1" indent="-171450" eaLnBrk="0" hangingPunct="0">
              <a:buFont typeface="Arial" panose="020B0604020202020204" pitchFamily="34" charset="0"/>
              <a:buChar char="•"/>
            </a:pPr>
            <a:r>
              <a:rPr lang="en-US" sz="1200" kern="1200" dirty="0">
                <a:solidFill>
                  <a:schemeClr val="tx1"/>
                </a:solidFill>
                <a:effectLst/>
                <a:latin typeface="+mn-lt"/>
                <a:ea typeface="+mn-ea"/>
                <a:cs typeface="+mn-cs"/>
              </a:rPr>
              <a:t>providing a quiet, less hurried place day-to-day hospital/clinic routine allows.</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20</a:t>
            </a:fld>
            <a:endParaRPr lang="en-US" dirty="0"/>
          </a:p>
        </p:txBody>
      </p:sp>
    </p:spTree>
    <p:extLst>
      <p:ext uri="{BB962C8B-B14F-4D97-AF65-F5344CB8AC3E}">
        <p14:creationId xmlns:p14="http://schemas.microsoft.com/office/powerpoint/2010/main" val="1624114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Family meetings require many skills that generally</a:t>
            </a:r>
            <a:r>
              <a:rPr lang="en-US" sz="1200" kern="1200" baseline="0" dirty="0">
                <a:solidFill>
                  <a:schemeClr val="tx1"/>
                </a:solidFill>
                <a:effectLst/>
                <a:latin typeface="+mn-lt"/>
                <a:ea typeface="+mn-ea"/>
                <a:cs typeface="+mn-cs"/>
              </a:rPr>
              <a:t> fall under the umbrella of “facilitation” skills</a:t>
            </a:r>
            <a:r>
              <a:rPr lang="en-US" sz="1200" kern="1200" dirty="0">
                <a:solidFill>
                  <a:schemeClr val="tx1"/>
                </a:solidFill>
                <a:effectLst/>
                <a:latin typeface="+mn-lt"/>
                <a:ea typeface="+mn-ea"/>
                <a:cs typeface="+mn-cs"/>
              </a:rPr>
              <a:t>, including: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active listening and clarifying;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redirecting conversation;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problem-solving;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conflict resolution and mediation; and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balancing support for the patient and family with support for the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22</a:t>
            </a:fld>
            <a:endParaRPr lang="en-US" dirty="0"/>
          </a:p>
        </p:txBody>
      </p:sp>
    </p:spTree>
    <p:extLst>
      <p:ext uri="{BB962C8B-B14F-4D97-AF65-F5344CB8AC3E}">
        <p14:creationId xmlns:p14="http://schemas.microsoft.com/office/powerpoint/2010/main" val="3473879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They bring many benefits, including: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 opportunity to both gather information and disseminate it efficiently;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 means to minister to the needs of the patient and family;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 important tool for consensus building when decisions need to be made;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enhanced interdisciplinary functioning and a sense of teamwork;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decreased possibility of miscommunication (between team members and with the patient/family).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Last but not least, participating in these meetings often leads to feeling “good” about the care clinicians are providing since it lends insight and experience of the personal significance of the care to the patient and family. The more competent at communicating, the more responsive to the needs of patients, and the better informed about their patients and families that the clinician is, the better all parties feel.</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23</a:t>
            </a:fld>
            <a:endParaRPr lang="en-US" dirty="0"/>
          </a:p>
        </p:txBody>
      </p:sp>
    </p:spTree>
    <p:extLst>
      <p:ext uri="{BB962C8B-B14F-4D97-AF65-F5344CB8AC3E}">
        <p14:creationId xmlns:p14="http://schemas.microsoft.com/office/powerpoint/2010/main" val="1878762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Before the meeting, identify who the right participants are on the clinical team side and the family side.</a:t>
            </a:r>
          </a:p>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Make sure that the team has reached consensus before the meeting.</a:t>
            </a:r>
          </a:p>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Prepare the patient and family so that they are appropriately aware of and empowered to perform their role tasks; clarify the purpose of the meeting and the subjects that needed to be covered in the meeting.</a:t>
            </a:r>
          </a:p>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In undertaking the logistics of meeting (time, location), be sure that everyone is informed long enough in advance and able to get to the meeting.</a:t>
            </a:r>
          </a:p>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Establish who will lead the meeting ahead of time and be sure the room is set up and suitable for the meeting. For instance, ensure that it is as quite and private as possible, that it has tissues available, and that there is sufficient seating of a suitable kind and in suitable position so that no one is left out.</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813F2C-7E8F-4D0B-A83D-7DADBA41ED12}" type="slidenum">
              <a:rPr lang="en-US" smtClean="0"/>
              <a:pPr/>
              <a:t>25</a:t>
            </a:fld>
            <a:endParaRPr lang="en-US" dirty="0"/>
          </a:p>
        </p:txBody>
      </p:sp>
    </p:spTree>
    <p:extLst>
      <p:ext uri="{BB962C8B-B14F-4D97-AF65-F5344CB8AC3E}">
        <p14:creationId xmlns:p14="http://schemas.microsoft.com/office/powerpoint/2010/main" val="2010786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Start the meeting with introductions and state the purpose/goals of meeting.</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Go on to determine what the patient/family understands.</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Based on that, set out, in understandable terms the relevant information and options.</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Double check that the patient and family understand the information by asking them to say in their own terms what they are thinking about the information and options.</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Then, make recommendations for the next steps in care.</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Allow for reactions and questions. During this ‘response time’ keep the patient at the center of the discussion. Ask for clarification if responses are not clear.</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Facilitate as much consensus as possible by pointing out where it already exists and inviting common ground where it has not yet occurred or has been lost.</a:t>
            </a:r>
          </a:p>
          <a:p>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26</a:t>
            </a:fld>
            <a:endParaRPr lang="en-US" dirty="0"/>
          </a:p>
        </p:txBody>
      </p:sp>
    </p:spTree>
    <p:extLst>
      <p:ext uri="{BB962C8B-B14F-4D97-AF65-F5344CB8AC3E}">
        <p14:creationId xmlns:p14="http://schemas.microsoft.com/office/powerpoint/2010/main" val="680858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Bring the meeting toward closure by summarizing, including the consensus, the points of disagreement and the decisions reached, and restate the plan.</a:t>
            </a:r>
          </a:p>
          <a:p>
            <a:pPr marL="171450" lvl="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Follow though plans are important. State who is responsible for implementing each part of the plan, and the timeframe if relevant, so that expectations are held in common. Indicate your and/or other team members’ availability for further communication. If it is clear that a subsequent meeting is needed to facilitate further decision-making, plan it before the end of the present one.</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27</a:t>
            </a:fld>
            <a:endParaRPr lang="en-US" dirty="0"/>
          </a:p>
        </p:txBody>
      </p:sp>
    </p:spTree>
    <p:extLst>
      <p:ext uri="{BB962C8B-B14F-4D97-AF65-F5344CB8AC3E}">
        <p14:creationId xmlns:p14="http://schemas.microsoft.com/office/powerpoint/2010/main" val="215361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a:t>
            </a:fld>
            <a:endParaRPr lang="en-US" dirty="0"/>
          </a:p>
        </p:txBody>
      </p:sp>
    </p:spTree>
    <p:extLst>
      <p:ext uri="{BB962C8B-B14F-4D97-AF65-F5344CB8AC3E}">
        <p14:creationId xmlns:p14="http://schemas.microsoft.com/office/powerpoint/2010/main" val="2193871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Remember to document the meeting. Documentation is important for those team members who were not present. The record allows members of team to be able to reference details about the meeting in subsequent communications.</a:t>
            </a:r>
          </a:p>
          <a:p>
            <a:pPr marL="171450" lvl="0" indent="-171450" algn="l" defTabSz="914400" rtl="0" eaLnBrk="0" latinLnBrk="0" hangingPunct="0">
              <a:buFont typeface="Arial" panose="020B0604020202020204" pitchFamily="34" charset="0"/>
              <a:buChar char="•"/>
            </a:pPr>
            <a:r>
              <a:rPr lang="en-US" sz="1200" kern="1200" dirty="0">
                <a:solidFill>
                  <a:schemeClr val="tx1"/>
                </a:solidFill>
                <a:effectLst/>
                <a:latin typeface="+mn-lt"/>
                <a:ea typeface="+mn-ea"/>
                <a:cs typeface="+mn-cs"/>
              </a:rPr>
              <a:t>In documenting the meeting, summarize who was present, what the key points of discussion were, what the action plan is and any follow-up that is necessary. A standardized form for documentation may be helpful.</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28</a:t>
            </a:fld>
            <a:endParaRPr lang="en-US" dirty="0"/>
          </a:p>
        </p:txBody>
      </p:sp>
    </p:spTree>
    <p:extLst>
      <p:ext uri="{BB962C8B-B14F-4D97-AF65-F5344CB8AC3E}">
        <p14:creationId xmlns:p14="http://schemas.microsoft.com/office/powerpoint/2010/main" val="2384352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en-US" dirty="0"/>
              <a:t>Run the role play for 5-7 minutes</a:t>
            </a:r>
          </a:p>
          <a:p>
            <a:pPr marL="171450" indent="-171450">
              <a:buFont typeface="Arial" panose="020B0604020202020204" pitchFamily="34" charset="0"/>
              <a:buChar char="•"/>
            </a:pPr>
            <a:r>
              <a:rPr lang="en-US" altLang="en-US" dirty="0"/>
              <a:t>Should focus on how the clinician approached navigated the two family members</a:t>
            </a:r>
          </a:p>
          <a:p>
            <a:pPr marL="171450" indent="-171450">
              <a:buFont typeface="Arial" panose="020B0604020202020204" pitchFamily="34" charset="0"/>
              <a:buChar char="•"/>
            </a:pPr>
            <a:r>
              <a:rPr lang="en-US" altLang="en-US" dirty="0"/>
              <a:t>Other participants will be observers</a:t>
            </a:r>
          </a:p>
          <a:p>
            <a:endParaRPr lang="en-US" altLang="en-US" dirty="0"/>
          </a:p>
          <a:p>
            <a:r>
              <a:rPr lang="en-US" altLang="en-US" dirty="0"/>
              <a:t>Steps</a:t>
            </a:r>
            <a:r>
              <a:rPr lang="en-US" altLang="en-US" baseline="0" dirty="0"/>
              <a:t> for facilitators:</a:t>
            </a:r>
          </a:p>
          <a:p>
            <a:endParaRPr lang="en-US" altLang="en-US" baseline="0" dirty="0"/>
          </a:p>
          <a:p>
            <a:r>
              <a:rPr lang="en-US" altLang="en-US" dirty="0"/>
              <a:t>Set the stage:</a:t>
            </a:r>
          </a:p>
          <a:p>
            <a:pPr lvl="1"/>
            <a:r>
              <a:rPr lang="en-US" altLang="en-US" dirty="0"/>
              <a:t>Everyone sees case; either everybody or just characters see specifics of roles </a:t>
            </a:r>
          </a:p>
          <a:p>
            <a:pPr lvl="1"/>
            <a:r>
              <a:rPr lang="en-US" altLang="en-US" dirty="0"/>
              <a:t>Everyone sees objective: e.g. give a new diagnosis, discuss hospice</a:t>
            </a:r>
          </a:p>
          <a:p>
            <a:r>
              <a:rPr lang="en-US" altLang="en-US" dirty="0"/>
              <a:t>Assign the roles</a:t>
            </a:r>
          </a:p>
          <a:p>
            <a:pPr lvl="1"/>
            <a:r>
              <a:rPr lang="en-US" altLang="en-US" dirty="0"/>
              <a:t>Characters in the role play</a:t>
            </a:r>
          </a:p>
          <a:p>
            <a:pPr lvl="1"/>
            <a:r>
              <a:rPr lang="en-US" altLang="en-US" dirty="0"/>
              <a:t>Observers - ask them to write things down</a:t>
            </a:r>
          </a:p>
          <a:p>
            <a:r>
              <a:rPr lang="en-US" altLang="en-US" dirty="0"/>
              <a:t>Give some time (a few minutes) for role players to prepare </a:t>
            </a:r>
          </a:p>
          <a:p>
            <a:r>
              <a:rPr lang="en-US" altLang="en-US" dirty="0"/>
              <a:t>Conduct the role play: make brief and focused</a:t>
            </a:r>
          </a:p>
          <a:p>
            <a:r>
              <a:rPr lang="en-US" altLang="en-US" dirty="0"/>
              <a:t>Debrief</a:t>
            </a:r>
          </a:p>
          <a:p>
            <a:r>
              <a:rPr lang="en-US" altLang="en-US" dirty="0"/>
              <a:t>Summarize learning points</a:t>
            </a:r>
          </a:p>
        </p:txBody>
      </p:sp>
      <p:sp>
        <p:nvSpPr>
          <p:cNvPr id="4" name="Slide Number Placeholder 3"/>
          <p:cNvSpPr>
            <a:spLocks noGrp="1"/>
          </p:cNvSpPr>
          <p:nvPr>
            <p:ph type="sldNum" sz="quarter" idx="5"/>
          </p:nvPr>
        </p:nvSpPr>
        <p:spPr/>
        <p:txBody>
          <a:bodyPr/>
          <a:lstStyle/>
          <a:p>
            <a:fld id="{64813F2C-7E8F-4D0B-A83D-7DADBA41ED12}" type="slidenum">
              <a:rPr lang="en-US" smtClean="0"/>
              <a:pPr/>
              <a:t>30</a:t>
            </a:fld>
            <a:endParaRPr lang="en-US" dirty="0"/>
          </a:p>
        </p:txBody>
      </p:sp>
    </p:spTree>
    <p:extLst>
      <p:ext uri="{BB962C8B-B14F-4D97-AF65-F5344CB8AC3E}">
        <p14:creationId xmlns:p14="http://schemas.microsoft.com/office/powerpoint/2010/main" val="15310976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altLang="en-US" dirty="0"/>
              <a:t>As with all role plays, the “role players” should self-reflect first, followed by the observers </a:t>
            </a:r>
          </a:p>
          <a:p>
            <a:endParaRPr 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31</a:t>
            </a:fld>
            <a:endParaRPr lang="en-US" dirty="0"/>
          </a:p>
        </p:txBody>
      </p:sp>
    </p:spTree>
    <p:extLst>
      <p:ext uri="{BB962C8B-B14F-4D97-AF65-F5344CB8AC3E}">
        <p14:creationId xmlns:p14="http://schemas.microsoft.com/office/powerpoint/2010/main" val="1880698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CBC82E-BFBE-42F2-B435-8F8C8899303D}" type="slidenum">
              <a:rPr lang="en-US" smtClean="0"/>
              <a:pPr/>
              <a:t>33</a:t>
            </a:fld>
            <a:endParaRPr lang="en-US"/>
          </a:p>
        </p:txBody>
      </p:sp>
    </p:spTree>
    <p:extLst>
      <p:ext uri="{BB962C8B-B14F-4D97-AF65-F5344CB8AC3E}">
        <p14:creationId xmlns:p14="http://schemas.microsoft.com/office/powerpoint/2010/main" val="2211071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3</a:t>
            </a:fld>
            <a:endParaRPr lang="en-US" dirty="0"/>
          </a:p>
        </p:txBody>
      </p:sp>
    </p:spTree>
    <p:extLst>
      <p:ext uri="{BB962C8B-B14F-4D97-AF65-F5344CB8AC3E}">
        <p14:creationId xmlns:p14="http://schemas.microsoft.com/office/powerpoint/2010/main" val="3687163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Use this case to begin</a:t>
            </a:r>
            <a:r>
              <a:rPr lang="en-US" baseline="0" dirty="0"/>
              <a:t> a general discussion of family meetings (see next slide for questions). We will return to this case at the end of the module as a role play.</a:t>
            </a: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6</a:t>
            </a:fld>
            <a:endParaRPr lang="en-US" dirty="0"/>
          </a:p>
        </p:txBody>
      </p:sp>
    </p:spTree>
    <p:extLst>
      <p:ext uri="{BB962C8B-B14F-4D97-AF65-F5344CB8AC3E}">
        <p14:creationId xmlns:p14="http://schemas.microsoft.com/office/powerpoint/2010/main" val="405990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Although there has recently been some questioning of its overall application, an individualistic approach focuses on the patient above all others emphasizes autonomy and is well-developed in Western medical writing and culture.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 family systems approach, while consistent with the primacy of the patient, describes the net of concerns more inclusively; it appreciates that medical decision making is a process in which the family plays a necessary supportive role to the patient. It recognizes the interdependence of each member of the family to maintain equilibrium in the family.</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8</a:t>
            </a:fld>
            <a:endParaRPr lang="en-US" dirty="0"/>
          </a:p>
        </p:txBody>
      </p:sp>
    </p:spTree>
    <p:extLst>
      <p:ext uri="{BB962C8B-B14F-4D97-AF65-F5344CB8AC3E}">
        <p14:creationId xmlns:p14="http://schemas.microsoft.com/office/powerpoint/2010/main" val="41032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Use this</a:t>
            </a:r>
            <a:r>
              <a:rPr lang="en-US" baseline="0" dirty="0"/>
              <a:t> slide to ask audience what important factors are in family coping.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 presenter could use this list to discuss each of these</a:t>
            </a:r>
            <a:r>
              <a:rPr lang="en-US" baseline="0" dirty="0"/>
              <a:t> topics or focus on each individual item on the next slides.</a:t>
            </a: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10</a:t>
            </a:fld>
            <a:endParaRPr lang="en-US" dirty="0"/>
          </a:p>
        </p:txBody>
      </p:sp>
    </p:spTree>
    <p:extLst>
      <p:ext uri="{BB962C8B-B14F-4D97-AF65-F5344CB8AC3E}">
        <p14:creationId xmlns:p14="http://schemas.microsoft.com/office/powerpoint/2010/main" val="2325205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Start by assessing the patient’s and family’s knowledge and understanding of the significant medical history, the stage and extent of the illness and its symptoms.</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Ask what the current goals of treatment are, including if there is synchrony among members of the patient-family-professional care team.</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Coping is affected by the time course of the illness. Ask: “Did the illness begin suddenly or gradually?” “Has it been progressive, constant or relapsing?” Patient and family needs differ, depending on whether the illness is acute, chronic, or terminal.</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Establish how severe the disabilities are that are associated with the illness. Symptoms in the physical or psychological domain (e.g. pain, fatigue, depression, anxiety, delirium) have a major effect on coping and must be evaluated. In making this evaluation, keep in mind the multidimensional nature of suffering; pain can result in fatigue and anxiety and spiritual suffering can be expressed as relational difficulties, depressed mood, etc. In short, suffering in one domain can affect other domains.</a:t>
            </a:r>
          </a:p>
          <a:p>
            <a:pPr eaLnBrk="0" hangingPunct="0"/>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11</a:t>
            </a:fld>
            <a:endParaRPr lang="en-US" dirty="0"/>
          </a:p>
        </p:txBody>
      </p:sp>
    </p:spTree>
    <p:extLst>
      <p:ext uri="{BB962C8B-B14F-4D97-AF65-F5344CB8AC3E}">
        <p14:creationId xmlns:p14="http://schemas.microsoft.com/office/powerpoint/2010/main" val="393135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Families vary widely in nature and composition. There are families of origin, families of choice, families within families, and communities that function almost like families. </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12</a:t>
            </a:fld>
            <a:endParaRPr lang="en-US" dirty="0"/>
          </a:p>
        </p:txBody>
      </p:sp>
    </p:spTree>
    <p:extLst>
      <p:ext uri="{BB962C8B-B14F-4D97-AF65-F5344CB8AC3E}">
        <p14:creationId xmlns:p14="http://schemas.microsoft.com/office/powerpoint/2010/main" val="3540311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Find out how the patient’s family system functions. Ask what roles family members have played in health and ask how they have changed by the illness. Ask if the roles are strained. Consider whether the family system seems to be in equilibrium or is it in danger of loosing its capacity to function.</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Illness demands a lot. Many patients with limited social support systems have unmet needs. Some of the roles that need to be filled somehow include: care providers, advocates, trusted companions, and surrogate decision-makers. Establish if the surrogate decision-maker knows his or her role and if he or she knows the patients wishes for care in the present and future possible scenarios.</a:t>
            </a:r>
          </a:p>
          <a:p>
            <a:pPr marL="171450" indent="-171450" eaLnBrk="0" hangingPunct="0">
              <a:buFont typeface="Arial" panose="020B0604020202020204" pitchFamily="34" charset="0"/>
              <a:buChar char="•"/>
            </a:pPr>
            <a:r>
              <a:rPr lang="en-US" sz="1200" kern="1200" dirty="0">
                <a:solidFill>
                  <a:schemeClr val="tx1"/>
                </a:solidFill>
                <a:effectLst/>
                <a:latin typeface="+mn-lt"/>
                <a:ea typeface="+mn-ea"/>
                <a:cs typeface="+mn-cs"/>
              </a:rPr>
              <a:t>Caring for someone with a serious, terminal illness is very hard work, physically, emotionally, spiritually and practically. Keep in mind that family caregivers are at risk for illness themselves. This includes not only psychological illness, such as depression, but physical illness and mortality as well.</a:t>
            </a:r>
          </a:p>
          <a:p>
            <a:endParaRPr 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13</a:t>
            </a:fld>
            <a:endParaRPr lang="en-US" dirty="0"/>
          </a:p>
        </p:txBody>
      </p:sp>
    </p:spTree>
    <p:extLst>
      <p:ext uri="{BB962C8B-B14F-4D97-AF65-F5344CB8AC3E}">
        <p14:creationId xmlns:p14="http://schemas.microsoft.com/office/powerpoint/2010/main" val="2962305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F6D78B85-D84F-4212-B2E1-F443D0BA661C}"/>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11338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Bullets">
    <p:spTree>
      <p:nvGrpSpPr>
        <p:cNvPr id="1" name=""/>
        <p:cNvGrpSpPr/>
        <p:nvPr/>
      </p:nvGrpSpPr>
      <p:grpSpPr>
        <a:xfrm>
          <a:off x="0" y="0"/>
          <a:ext cx="0" cy="0"/>
          <a:chOff x="0" y="0"/>
          <a:chExt cx="0" cy="0"/>
        </a:xfrm>
      </p:grpSpPr>
      <p:sp>
        <p:nvSpPr>
          <p:cNvPr id="5" name="Content Placeholder 2"/>
          <p:cNvSpPr>
            <a:spLocks noGrp="1"/>
          </p:cNvSpPr>
          <p:nvPr>
            <p:ph idx="1"/>
          </p:nvPr>
        </p:nvSpPr>
        <p:spPr>
          <a:xfrm>
            <a:off x="1524000" y="1825626"/>
            <a:ext cx="10058400" cy="4803775"/>
          </a:xfrm>
        </p:spPr>
        <p:txBody>
          <a:bodyPr anchor="t"/>
          <a:lstStyle>
            <a:lvl1pPr marL="0" indent="0">
              <a:buNone/>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Edit Master text styles</a:t>
            </a:r>
          </a:p>
        </p:txBody>
      </p:sp>
      <p:sp>
        <p:nvSpPr>
          <p:cNvPr id="6" name="Title 1"/>
          <p:cNvSpPr>
            <a:spLocks noGrp="1"/>
          </p:cNvSpPr>
          <p:nvPr>
            <p:ph type="title"/>
          </p:nvPr>
        </p:nvSpPr>
        <p:spPr>
          <a:xfrm>
            <a:off x="1524000" y="228601"/>
            <a:ext cx="10058400" cy="13716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881283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srgbClr val="1F497D"/>
              </a:solidFill>
            </a:endParaRPr>
          </a:p>
        </p:txBody>
      </p:sp>
      <p:sp>
        <p:nvSpPr>
          <p:cNvPr id="4" name="Footer Placeholder 3"/>
          <p:cNvSpPr>
            <a:spLocks noGrp="1"/>
          </p:cNvSpPr>
          <p:nvPr>
            <p:ph type="ftr" sz="quarter" idx="11"/>
          </p:nvPr>
        </p:nvSpPr>
        <p:spPr/>
        <p:txBody>
          <a:body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562564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6" name="Rectangle 5">
            <a:extLst>
              <a:ext uri="{FF2B5EF4-FFF2-40B4-BE49-F238E27FC236}">
                <a16:creationId xmlns:a16="http://schemas.microsoft.com/office/drawing/2014/main" id="{B22E564B-0396-6CA1-2CEA-206F24CEE55F}"/>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A17BFA9D-3FA2-5288-2DB3-36BD961CC4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pic>
        <p:nvPicPr>
          <p:cNvPr id="9" name="Picture 8" descr="Text, logo&#10;&#10;Description automatically generated">
            <a:extLst>
              <a:ext uri="{FF2B5EF4-FFF2-40B4-BE49-F238E27FC236}">
                <a16:creationId xmlns:a16="http://schemas.microsoft.com/office/drawing/2014/main" id="{257D9915-228B-FB72-1D58-016CB5595D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0" name="Picture 9" descr="Logo, company name&#10;&#10;Description automatically generated">
            <a:extLst>
              <a:ext uri="{FF2B5EF4-FFF2-40B4-BE49-F238E27FC236}">
                <a16:creationId xmlns:a16="http://schemas.microsoft.com/office/drawing/2014/main" id="{E2B49EEF-35A6-0CBD-F573-796495E5987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3009285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3F1D216-A412-C6F3-8B0D-C4B4CC9FEEA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DC9338B4-9501-18CD-B9F8-5881CD14F2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2245889608"/>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1888105125"/>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5E0AFAFD-6494-714E-9F5B-F27C5BBF1D01}"/>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4DCAF7BE-F6E4-2C0B-A85A-37BCA127F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1436542440"/>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600201"/>
            <a:ext cx="5080000" cy="5143499"/>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807200" y="1638301"/>
            <a:ext cx="5080000" cy="5143499"/>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41648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1" y="1709744"/>
            <a:ext cx="9823451"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1524001" y="4589468"/>
            <a:ext cx="9823451" cy="1500187"/>
          </a:xfrm>
          <a:prstGeom prst="rect">
            <a:avLst/>
          </a:prstGeom>
        </p:spPr>
        <p:txBody>
          <a:bodyPr/>
          <a:lstStyle>
            <a:lvl1pPr marL="0" indent="0">
              <a:buNone/>
              <a:defRPr sz="1800">
                <a:solidFill>
                  <a:schemeClr val="tx1">
                    <a:tint val="75000"/>
                  </a:schemeClr>
                </a:solidFill>
              </a:defRPr>
            </a:lvl1pPr>
            <a:lvl2pPr marL="342883"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3095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1599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EB2E-72C0-4B26-B1DB-46EE1B5F71B4}"/>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295257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8" name="Rectangle 7">
            <a:extLst>
              <a:ext uri="{FF2B5EF4-FFF2-40B4-BE49-F238E27FC236}">
                <a16:creationId xmlns:a16="http://schemas.microsoft.com/office/drawing/2014/main" id="{F6B6F06D-0D60-E448-E237-466B3CD32B25}"/>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F51E5B82-1AF8-F1EA-1121-FA86B3CEC4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pic>
        <p:nvPicPr>
          <p:cNvPr id="9" name="Picture 8" descr="Text, logo&#10;&#10;Description automatically generated">
            <a:extLst>
              <a:ext uri="{FF2B5EF4-FFF2-40B4-BE49-F238E27FC236}">
                <a16:creationId xmlns:a16="http://schemas.microsoft.com/office/drawing/2014/main" id="{5F9CB9C8-9CC6-1967-0816-8451035D2C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1" name="Picture 10" descr="Logo, company name&#10;&#10;Description automatically generated">
            <a:extLst>
              <a:ext uri="{FF2B5EF4-FFF2-40B4-BE49-F238E27FC236}">
                <a16:creationId xmlns:a16="http://schemas.microsoft.com/office/drawing/2014/main" id="{48EFBD6E-DE3E-32F0-B2FF-30A68EDF551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402208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FC398A22-F1A1-A253-C643-4F64E6D882FD}"/>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B382EBC4-D986-763A-88C0-E5BDCBDD0A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4162697599"/>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4100067012"/>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661074082"/>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870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AC755B7C-FD7C-5DAC-BA92-3B3240CBB22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B5BB77CD-F867-BB25-6D4D-20AEC09A58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3439811617"/>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5700" y="365125"/>
            <a:ext cx="10642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9856" y="1825625"/>
            <a:ext cx="10648444" cy="48847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Logo&#10;&#10;Description automatically generated">
            <a:extLst>
              <a:ext uri="{FF2B5EF4-FFF2-40B4-BE49-F238E27FC236}">
                <a16:creationId xmlns:a16="http://schemas.microsoft.com/office/drawing/2014/main" id="{04311E95-398C-4204-9EC2-B780D0623150}"/>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l="10690" t="4449" r="9104" b="7597"/>
          <a:stretch/>
        </p:blipFill>
        <p:spPr>
          <a:xfrm>
            <a:off x="112120" y="5806260"/>
            <a:ext cx="753954" cy="550004"/>
          </a:xfrm>
          <a:prstGeom prst="rect">
            <a:avLst/>
          </a:prstGeom>
        </p:spPr>
      </p:pic>
      <p:sp>
        <p:nvSpPr>
          <p:cNvPr id="9" name="Rectangle 8">
            <a:extLst>
              <a:ext uri="{FF2B5EF4-FFF2-40B4-BE49-F238E27FC236}">
                <a16:creationId xmlns:a16="http://schemas.microsoft.com/office/drawing/2014/main" id="{0FB76AC0-3AAD-41BC-B593-EA691BD41B3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F25EA5A2-1F8E-4461-B353-79F51B6377C5}"/>
              </a:ext>
            </a:extLst>
          </p:cNvPr>
          <p:cNvPicPr>
            <a:picLocks noChangeAspect="1"/>
          </p:cNvPicPr>
          <p:nvPr userDrawn="1"/>
        </p:nvPicPr>
        <p:blipFill>
          <a:blip r:embed="rId20"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spTree>
    <p:extLst>
      <p:ext uri="{BB962C8B-B14F-4D97-AF65-F5344CB8AC3E}">
        <p14:creationId xmlns:p14="http://schemas.microsoft.com/office/powerpoint/2010/main" val="202967897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PRESENTER NOTES</a:t>
            </a:r>
          </a:p>
        </p:txBody>
      </p:sp>
      <p:sp>
        <p:nvSpPr>
          <p:cNvPr id="4" name="Content Placeholder 3">
            <a:extLst>
              <a:ext uri="{FF2B5EF4-FFF2-40B4-BE49-F238E27FC236}">
                <a16:creationId xmlns:a16="http://schemas.microsoft.com/office/drawing/2014/main" id="{24652A17-5577-4F54-9ECB-6699B6627D53}"/>
              </a:ext>
            </a:extLst>
          </p:cNvPr>
          <p:cNvSpPr>
            <a:spLocks noGrp="1"/>
          </p:cNvSpPr>
          <p:nvPr>
            <p:ph idx="1"/>
          </p:nvPr>
        </p:nvSpPr>
        <p:spPr/>
        <p:txBody>
          <a:bodyPr/>
          <a:lstStyle/>
          <a:p>
            <a:r>
              <a:rPr lang="en-US" dirty="0"/>
              <a:t>This module focuses on a framework for thinking about families and a discussion of family meetings.</a:t>
            </a:r>
          </a:p>
          <a:p>
            <a:r>
              <a:rPr lang="en-US" dirty="0"/>
              <a:t>This topic is well-suited to some didactic material, followed by a role play. </a:t>
            </a:r>
          </a:p>
          <a:p>
            <a:r>
              <a:rPr lang="en-US" dirty="0"/>
              <a:t>In order to set the stage, consider opening the module with a question about types of challenges that participants have had with patients’ families.  </a:t>
            </a:r>
          </a:p>
        </p:txBody>
      </p:sp>
    </p:spTree>
    <p:extLst>
      <p:ext uri="{BB962C8B-B14F-4D97-AF65-F5344CB8AC3E}">
        <p14:creationId xmlns:p14="http://schemas.microsoft.com/office/powerpoint/2010/main" val="2990660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a:t>Factors Influencing How Families Cope</a:t>
            </a:r>
          </a:p>
        </p:txBody>
      </p:sp>
      <p:sp>
        <p:nvSpPr>
          <p:cNvPr id="7171" name="Rectangle 3"/>
          <p:cNvSpPr>
            <a:spLocks noGrp="1" noChangeArrowheads="1"/>
          </p:cNvSpPr>
          <p:nvPr>
            <p:ph idx="1"/>
          </p:nvPr>
        </p:nvSpPr>
        <p:spPr/>
        <p:txBody>
          <a:bodyPr/>
          <a:lstStyle/>
          <a:p>
            <a:r>
              <a:rPr lang="en-US" altLang="en-US" dirty="0"/>
              <a:t>Current medical illness</a:t>
            </a:r>
          </a:p>
          <a:p>
            <a:r>
              <a:rPr lang="en-US" altLang="en-US" dirty="0"/>
              <a:t>Family’s structure and roles</a:t>
            </a:r>
          </a:p>
          <a:p>
            <a:r>
              <a:rPr lang="en-US" altLang="en-US" dirty="0"/>
              <a:t>Cultural values and beliefs</a:t>
            </a:r>
          </a:p>
          <a:p>
            <a:r>
              <a:rPr lang="en-US" altLang="en-US" dirty="0"/>
              <a:t>Patterns of communication and relating</a:t>
            </a:r>
          </a:p>
          <a:p>
            <a:r>
              <a:rPr lang="en-US" altLang="en-US" dirty="0"/>
              <a:t>Socioeconomic factors/resources</a:t>
            </a:r>
          </a:p>
          <a:p>
            <a:r>
              <a:rPr lang="en-US" altLang="en-US" dirty="0"/>
              <a:t>Past experience with illness, disability &amp; death</a:t>
            </a:r>
          </a:p>
          <a:p>
            <a:r>
              <a:rPr lang="en-US" altLang="en-US" dirty="0"/>
              <a:t>Coping history, strengths</a:t>
            </a:r>
          </a:p>
          <a:p>
            <a:endParaRPr lang="en-US" altLang="en-US" dirty="0"/>
          </a:p>
        </p:txBody>
      </p:sp>
    </p:spTree>
    <p:extLst>
      <p:ext uri="{BB962C8B-B14F-4D97-AF65-F5344CB8AC3E}">
        <p14:creationId xmlns:p14="http://schemas.microsoft.com/office/powerpoint/2010/main" val="283760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Current Medical Illness</a:t>
            </a:r>
          </a:p>
        </p:txBody>
      </p:sp>
      <p:sp>
        <p:nvSpPr>
          <p:cNvPr id="9219" name="Rectangle 3"/>
          <p:cNvSpPr>
            <a:spLocks noGrp="1" noChangeArrowheads="1"/>
          </p:cNvSpPr>
          <p:nvPr>
            <p:ph idx="1"/>
          </p:nvPr>
        </p:nvSpPr>
        <p:spPr/>
        <p:txBody>
          <a:bodyPr/>
          <a:lstStyle/>
          <a:p>
            <a:r>
              <a:rPr lang="en-US" altLang="en-US" dirty="0"/>
              <a:t>From the view point of family coping, ask about: </a:t>
            </a:r>
          </a:p>
          <a:p>
            <a:pPr lvl="1"/>
            <a:r>
              <a:rPr lang="en-US" altLang="en-US" dirty="0"/>
              <a:t>What they understand about the patient’s illness and its time course</a:t>
            </a:r>
          </a:p>
          <a:p>
            <a:pPr lvl="1"/>
            <a:r>
              <a:rPr lang="en-US" altLang="en-US" dirty="0"/>
              <a:t>The impact of the illness</a:t>
            </a:r>
          </a:p>
          <a:p>
            <a:pPr lvl="1"/>
            <a:r>
              <a:rPr lang="en-US" altLang="en-US" dirty="0"/>
              <a:t>How they have handled medical information and decisions in the past</a:t>
            </a:r>
          </a:p>
          <a:p>
            <a:r>
              <a:rPr lang="en-US" altLang="en-US" dirty="0"/>
              <a:t>Effect of physical and psychological symptoms on coping</a:t>
            </a:r>
          </a:p>
          <a:p>
            <a:r>
              <a:rPr lang="en-US" altLang="en-US" dirty="0"/>
              <a:t>Keep in mind the multidimensional nature of suffering: Suffering in one domain can ‘spill over’ into other domains.</a:t>
            </a:r>
          </a:p>
          <a:p>
            <a:pPr lvl="1"/>
            <a:endParaRPr lang="en-US" altLang="en-US" dirty="0"/>
          </a:p>
        </p:txBody>
      </p:sp>
    </p:spTree>
    <p:extLst>
      <p:ext uri="{BB962C8B-B14F-4D97-AF65-F5344CB8AC3E}">
        <p14:creationId xmlns:p14="http://schemas.microsoft.com/office/powerpoint/2010/main" val="11806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dirty="0"/>
              <a:t>Family Structure/Roles</a:t>
            </a:r>
          </a:p>
        </p:txBody>
      </p:sp>
      <p:sp>
        <p:nvSpPr>
          <p:cNvPr id="12291" name="Rectangle 3"/>
          <p:cNvSpPr>
            <a:spLocks noGrp="1" noChangeArrowheads="1"/>
          </p:cNvSpPr>
          <p:nvPr>
            <p:ph idx="1"/>
          </p:nvPr>
        </p:nvSpPr>
        <p:spPr/>
        <p:txBody>
          <a:bodyPr/>
          <a:lstStyle/>
          <a:p>
            <a:r>
              <a:rPr lang="en-US" altLang="en-US" dirty="0"/>
              <a:t>Be open and curious about different types and structures of families</a:t>
            </a:r>
          </a:p>
          <a:p>
            <a:r>
              <a:rPr lang="en-US" altLang="en-US" dirty="0"/>
              <a:t>Ask patient about whom he/she considers “family” and how they connect with each other and with him/her</a:t>
            </a:r>
          </a:p>
          <a:p>
            <a:r>
              <a:rPr lang="en-US" altLang="en-US" dirty="0"/>
              <a:t>Families vary widely in nature and composition </a:t>
            </a:r>
          </a:p>
          <a:p>
            <a:pPr lvl="1"/>
            <a:r>
              <a:rPr lang="en-US" altLang="en-US" dirty="0"/>
              <a:t>Families of origin </a:t>
            </a:r>
          </a:p>
          <a:p>
            <a:pPr lvl="1"/>
            <a:r>
              <a:rPr lang="en-US" altLang="en-US" dirty="0"/>
              <a:t>Families of choice </a:t>
            </a:r>
          </a:p>
          <a:p>
            <a:pPr lvl="1"/>
            <a:r>
              <a:rPr lang="en-US" altLang="en-US" dirty="0"/>
              <a:t>Communities that function almost like families</a:t>
            </a:r>
          </a:p>
          <a:p>
            <a:pPr lvl="1"/>
            <a:endParaRPr lang="en-US" altLang="en-US" dirty="0"/>
          </a:p>
          <a:p>
            <a:pPr lvl="1"/>
            <a:endParaRPr lang="en-US" altLang="en-US" dirty="0"/>
          </a:p>
        </p:txBody>
      </p:sp>
    </p:spTree>
    <p:extLst>
      <p:ext uri="{BB962C8B-B14F-4D97-AF65-F5344CB8AC3E}">
        <p14:creationId xmlns:p14="http://schemas.microsoft.com/office/powerpoint/2010/main" val="3090660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r>
              <a:rPr lang="en-US" altLang="en-US" dirty="0"/>
              <a:t> Family Structure/Roles</a:t>
            </a:r>
          </a:p>
        </p:txBody>
      </p:sp>
      <p:sp>
        <p:nvSpPr>
          <p:cNvPr id="13315" name="Rectangle 5"/>
          <p:cNvSpPr>
            <a:spLocks noGrp="1" noChangeArrowheads="1"/>
          </p:cNvSpPr>
          <p:nvPr>
            <p:ph idx="1"/>
          </p:nvPr>
        </p:nvSpPr>
        <p:spPr/>
        <p:txBody>
          <a:bodyPr/>
          <a:lstStyle/>
          <a:p>
            <a:r>
              <a:rPr lang="en-US" altLang="en-US" dirty="0"/>
              <a:t>Find out how the patient’s family functions</a:t>
            </a:r>
          </a:p>
          <a:p>
            <a:pPr lvl="1"/>
            <a:r>
              <a:rPr lang="en-US" altLang="en-US" dirty="0"/>
              <a:t>What roles family members have played in health and ask how they have changed by the illness?</a:t>
            </a:r>
          </a:p>
          <a:p>
            <a:pPr lvl="1"/>
            <a:r>
              <a:rPr lang="en-US" altLang="en-US" dirty="0"/>
              <a:t>Are roles strained?</a:t>
            </a:r>
          </a:p>
          <a:p>
            <a:pPr lvl="1"/>
            <a:r>
              <a:rPr lang="en-US" altLang="en-US" dirty="0"/>
              <a:t>Does the family system seem to be in equilibrium or is it in danger of losing its capacity to function?</a:t>
            </a:r>
          </a:p>
          <a:p>
            <a:r>
              <a:rPr lang="en-US" altLang="en-US" dirty="0"/>
              <a:t>Keep in mind that family caregivers are at risk for illness themselves</a:t>
            </a:r>
          </a:p>
          <a:p>
            <a:pPr lvl="1"/>
            <a:r>
              <a:rPr lang="en-US" altLang="en-US" dirty="0"/>
              <a:t>Consider them not only valued members of the care team but also ‘second-order patients’</a:t>
            </a:r>
          </a:p>
          <a:p>
            <a:pPr lvl="1"/>
            <a:endParaRPr lang="en-US" altLang="en-US" dirty="0"/>
          </a:p>
        </p:txBody>
      </p:sp>
    </p:spTree>
    <p:extLst>
      <p:ext uri="{BB962C8B-B14F-4D97-AF65-F5344CB8AC3E}">
        <p14:creationId xmlns:p14="http://schemas.microsoft.com/office/powerpoint/2010/main" val="174846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a:t>Patterns of Communication and Relating</a:t>
            </a:r>
          </a:p>
        </p:txBody>
      </p:sp>
      <p:sp>
        <p:nvSpPr>
          <p:cNvPr id="16387" name="Rectangle 3"/>
          <p:cNvSpPr>
            <a:spLocks noGrp="1" noChangeArrowheads="1"/>
          </p:cNvSpPr>
          <p:nvPr>
            <p:ph idx="1"/>
          </p:nvPr>
        </p:nvSpPr>
        <p:spPr/>
        <p:txBody>
          <a:bodyPr/>
          <a:lstStyle/>
          <a:p>
            <a:r>
              <a:rPr lang="en-US" altLang="en-US" dirty="0"/>
              <a:t>Degree of cohesion among family members varies widely from:</a:t>
            </a:r>
          </a:p>
          <a:p>
            <a:pPr lvl="1"/>
            <a:r>
              <a:rPr lang="en-US" altLang="en-US" dirty="0"/>
              <a:t>Disengaged/Separated: by history of relationships, geography or other factors. </a:t>
            </a:r>
          </a:p>
          <a:p>
            <a:pPr lvl="1"/>
            <a:r>
              <a:rPr lang="en-US" altLang="en-US" dirty="0"/>
              <a:t>Connected in supportive way vs. “enmeshed” in ways that make it hard to separate needs of individual family members from each other and/or from the patient.</a:t>
            </a:r>
          </a:p>
          <a:p>
            <a:r>
              <a:rPr lang="en-US" altLang="en-US"/>
              <a:t>Cohesion </a:t>
            </a:r>
            <a:r>
              <a:rPr lang="en-US" altLang="en-US" dirty="0"/>
              <a:t>makes a difference to how a patient is supported by family and to how the clinician communicates with family members.</a:t>
            </a:r>
          </a:p>
          <a:p>
            <a:endParaRPr lang="en-US" altLang="en-US" dirty="0"/>
          </a:p>
        </p:txBody>
      </p:sp>
    </p:spTree>
    <p:extLst>
      <p:ext uri="{BB962C8B-B14F-4D97-AF65-F5344CB8AC3E}">
        <p14:creationId xmlns:p14="http://schemas.microsoft.com/office/powerpoint/2010/main" val="1377973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a:t>Cultural Norms, Values and Beliefs</a:t>
            </a:r>
          </a:p>
        </p:txBody>
      </p:sp>
      <p:sp>
        <p:nvSpPr>
          <p:cNvPr id="22531" name="Rectangle 3"/>
          <p:cNvSpPr>
            <a:spLocks noGrp="1" noChangeArrowheads="1"/>
          </p:cNvSpPr>
          <p:nvPr>
            <p:ph idx="1"/>
          </p:nvPr>
        </p:nvSpPr>
        <p:spPr/>
        <p:txBody>
          <a:bodyPr/>
          <a:lstStyle/>
          <a:p>
            <a:r>
              <a:rPr lang="en-US" altLang="en-US" dirty="0"/>
              <a:t>Cultural norms and values contribute to families’ understanding, preferences and coping patterns</a:t>
            </a:r>
          </a:p>
          <a:p>
            <a:r>
              <a:rPr lang="en-US" altLang="en-US" dirty="0"/>
              <a:t>These include:</a:t>
            </a:r>
          </a:p>
          <a:p>
            <a:pPr lvl="1"/>
            <a:r>
              <a:rPr lang="en-US" altLang="en-US" dirty="0"/>
              <a:t>Meaning of the illness and response to it by the patient and the family</a:t>
            </a:r>
          </a:p>
          <a:p>
            <a:pPr lvl="1"/>
            <a:r>
              <a:rPr lang="en-US" altLang="en-US" dirty="0"/>
              <a:t>Nature and extent of the emotional and social support and from whom it comes</a:t>
            </a:r>
          </a:p>
          <a:p>
            <a:pPr lvl="1"/>
            <a:r>
              <a:rPr lang="en-US" altLang="en-US" dirty="0"/>
              <a:t>Spiritual background and beliefs</a:t>
            </a:r>
          </a:p>
        </p:txBody>
      </p:sp>
    </p:spTree>
    <p:extLst>
      <p:ext uri="{BB962C8B-B14F-4D97-AF65-F5344CB8AC3E}">
        <p14:creationId xmlns:p14="http://schemas.microsoft.com/office/powerpoint/2010/main" val="31107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Socioeconomic Factors and External Resources</a:t>
            </a:r>
          </a:p>
        </p:txBody>
      </p:sp>
      <p:sp>
        <p:nvSpPr>
          <p:cNvPr id="23555" name="Rectangle 3"/>
          <p:cNvSpPr>
            <a:spLocks noGrp="1" noChangeArrowheads="1"/>
          </p:cNvSpPr>
          <p:nvPr>
            <p:ph idx="1"/>
          </p:nvPr>
        </p:nvSpPr>
        <p:spPr/>
        <p:txBody>
          <a:bodyPr/>
          <a:lstStyle/>
          <a:p>
            <a:r>
              <a:rPr lang="en-US" altLang="en-US" dirty="0"/>
              <a:t>Strained financial resources are a significant factor in many illness experiences for families.</a:t>
            </a:r>
          </a:p>
          <a:p>
            <a:r>
              <a:rPr lang="en-US" altLang="en-US" dirty="0"/>
              <a:t>In addition to lost revenue or lost opportunity, the cost of medical care can be enormous.</a:t>
            </a:r>
          </a:p>
          <a:p>
            <a:pPr lvl="1"/>
            <a:r>
              <a:rPr lang="en-US" altLang="en-US" dirty="0"/>
              <a:t>Illness is a leading causes of bankruptcy for families.</a:t>
            </a:r>
          </a:p>
          <a:p>
            <a:r>
              <a:rPr lang="en-US" altLang="en-US" dirty="0"/>
              <a:t>Other challenges may include:</a:t>
            </a:r>
          </a:p>
          <a:p>
            <a:pPr lvl="1"/>
            <a:r>
              <a:rPr lang="en-US" altLang="en-US" dirty="0"/>
              <a:t>Low literacy level/illiteracy</a:t>
            </a:r>
          </a:p>
          <a:p>
            <a:pPr lvl="1"/>
            <a:r>
              <a:rPr lang="en-US" altLang="en-US" dirty="0"/>
              <a:t>Lack of insurance</a:t>
            </a:r>
          </a:p>
          <a:p>
            <a:pPr lvl="1"/>
            <a:r>
              <a:rPr lang="en-US" altLang="en-US" dirty="0"/>
              <a:t>Lack of transportation</a:t>
            </a:r>
          </a:p>
          <a:p>
            <a:pPr lvl="1"/>
            <a:r>
              <a:rPr lang="en-US" altLang="en-US" dirty="0"/>
              <a:t>Inadequate care-giving situations such as an inappropriate environment for care at home</a:t>
            </a:r>
          </a:p>
          <a:p>
            <a:pPr lvl="1"/>
            <a:endParaRPr lang="en-US" altLang="en-US" dirty="0"/>
          </a:p>
          <a:p>
            <a:endParaRPr lang="en-US" altLang="en-US" dirty="0"/>
          </a:p>
        </p:txBody>
      </p:sp>
    </p:spTree>
    <p:extLst>
      <p:ext uri="{BB962C8B-B14F-4D97-AF65-F5344CB8AC3E}">
        <p14:creationId xmlns:p14="http://schemas.microsoft.com/office/powerpoint/2010/main" val="689245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a:t>Past Experiences</a:t>
            </a:r>
          </a:p>
        </p:txBody>
      </p:sp>
      <p:sp>
        <p:nvSpPr>
          <p:cNvPr id="26627" name="Rectangle 3"/>
          <p:cNvSpPr>
            <a:spLocks noGrp="1" noChangeArrowheads="1"/>
          </p:cNvSpPr>
          <p:nvPr>
            <p:ph idx="1"/>
          </p:nvPr>
        </p:nvSpPr>
        <p:spPr/>
        <p:txBody>
          <a:bodyPr/>
          <a:lstStyle/>
          <a:p>
            <a:r>
              <a:rPr lang="en-US" altLang="en-US" dirty="0"/>
              <a:t>Families often have multigenerational patterns of coping</a:t>
            </a:r>
          </a:p>
          <a:p>
            <a:pPr lvl="1"/>
            <a:r>
              <a:rPr lang="en-US" altLang="en-US" dirty="0"/>
              <a:t>people learn by modeling how their relatives respond</a:t>
            </a:r>
          </a:p>
          <a:p>
            <a:r>
              <a:rPr lang="en-US" altLang="en-US" dirty="0"/>
              <a:t>Helpful to know what resources the family accessed in the past that were perceived as helpful or not helpful</a:t>
            </a:r>
          </a:p>
          <a:p>
            <a:r>
              <a:rPr lang="en-US" altLang="en-US" dirty="0"/>
              <a:t>Misconceptions may come into play based on past experiences as well</a:t>
            </a:r>
          </a:p>
          <a:p>
            <a:endParaRPr lang="en-US" altLang="en-US" dirty="0"/>
          </a:p>
          <a:p>
            <a:pPr lvl="1"/>
            <a:endParaRPr lang="en-US" altLang="en-US" dirty="0"/>
          </a:p>
        </p:txBody>
      </p:sp>
    </p:spTree>
    <p:extLst>
      <p:ext uri="{BB962C8B-B14F-4D97-AF65-F5344CB8AC3E}">
        <p14:creationId xmlns:p14="http://schemas.microsoft.com/office/powerpoint/2010/main" val="3726744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a:t>Coping History, Strengths</a:t>
            </a:r>
          </a:p>
        </p:txBody>
      </p:sp>
      <p:sp>
        <p:nvSpPr>
          <p:cNvPr id="27651" name="Rectangle 3"/>
          <p:cNvSpPr>
            <a:spLocks noGrp="1" noChangeArrowheads="1"/>
          </p:cNvSpPr>
          <p:nvPr>
            <p:ph idx="1"/>
          </p:nvPr>
        </p:nvSpPr>
        <p:spPr/>
        <p:txBody>
          <a:bodyPr/>
          <a:lstStyle/>
          <a:p>
            <a:r>
              <a:rPr lang="en-US" altLang="en-US" dirty="0"/>
              <a:t>Understanding how a family has coped in the past can provide helpful insight into current coping strategies</a:t>
            </a:r>
          </a:p>
          <a:p>
            <a:r>
              <a:rPr lang="en-US" altLang="en-US" dirty="0"/>
              <a:t>Questions to ask:</a:t>
            </a:r>
          </a:p>
          <a:p>
            <a:pPr lvl="1"/>
            <a:r>
              <a:rPr lang="en-US" altLang="en-US" dirty="0"/>
              <a:t>“How are you coping with the current stress of ______’s illness?”</a:t>
            </a:r>
          </a:p>
          <a:p>
            <a:pPr lvl="1"/>
            <a:r>
              <a:rPr lang="en-US" altLang="en-US" dirty="0"/>
              <a:t>“What’s been helpful to you in the past? From doctors and other health care providers? From others?”</a:t>
            </a:r>
          </a:p>
          <a:p>
            <a:pPr lvl="1"/>
            <a:r>
              <a:rPr lang="en-US" altLang="en-US" dirty="0"/>
              <a:t>“When you’ve gone through difficult times in the past, what have been some important supports for you?”</a:t>
            </a:r>
          </a:p>
          <a:p>
            <a:pPr lvl="1"/>
            <a:endParaRPr lang="en-US" altLang="en-US" dirty="0"/>
          </a:p>
        </p:txBody>
      </p:sp>
    </p:spTree>
    <p:extLst>
      <p:ext uri="{BB962C8B-B14F-4D97-AF65-F5344CB8AC3E}">
        <p14:creationId xmlns:p14="http://schemas.microsoft.com/office/powerpoint/2010/main" val="764625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a:t>Family Meetings</a:t>
            </a:r>
          </a:p>
        </p:txBody>
      </p:sp>
      <p:sp>
        <p:nvSpPr>
          <p:cNvPr id="34819" name="Rectangle 3"/>
          <p:cNvSpPr>
            <a:spLocks noGrp="1" noChangeArrowheads="1"/>
          </p:cNvSpPr>
          <p:nvPr>
            <p:ph idx="1"/>
          </p:nvPr>
        </p:nvSpPr>
        <p:spPr/>
        <p:txBody>
          <a:bodyPr/>
          <a:lstStyle/>
          <a:p>
            <a:r>
              <a:rPr lang="en-US" altLang="en-US" dirty="0"/>
              <a:t>An important and common intervention to promote communication between the health care team, patient and family</a:t>
            </a:r>
          </a:p>
          <a:p>
            <a:r>
              <a:rPr lang="en-US" altLang="en-US" dirty="0"/>
              <a:t>Planning and implementing a family meeting is a key skill for all health care professionals</a:t>
            </a:r>
          </a:p>
          <a:p>
            <a:endParaRPr lang="en-US" altLang="en-US" dirty="0"/>
          </a:p>
        </p:txBody>
      </p:sp>
    </p:spTree>
    <p:extLst>
      <p:ext uri="{BB962C8B-B14F-4D97-AF65-F5344CB8AC3E}">
        <p14:creationId xmlns:p14="http://schemas.microsoft.com/office/powerpoint/2010/main" val="79585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PRESENTER NOTES</a:t>
            </a:r>
          </a:p>
        </p:txBody>
      </p:sp>
      <p:sp>
        <p:nvSpPr>
          <p:cNvPr id="4" name="Content Placeholder 3">
            <a:extLst>
              <a:ext uri="{FF2B5EF4-FFF2-40B4-BE49-F238E27FC236}">
                <a16:creationId xmlns:a16="http://schemas.microsoft.com/office/drawing/2014/main" id="{24652A17-5577-4F54-9ECB-6699B6627D53}"/>
              </a:ext>
            </a:extLst>
          </p:cNvPr>
          <p:cNvSpPr>
            <a:spLocks noGrp="1"/>
          </p:cNvSpPr>
          <p:nvPr>
            <p:ph idx="1"/>
          </p:nvPr>
        </p:nvSpPr>
        <p:spPr/>
        <p:txBody>
          <a:bodyPr/>
          <a:lstStyle/>
          <a:p>
            <a:pPr marL="0" indent="0">
              <a:buNone/>
            </a:pPr>
            <a:r>
              <a:rPr lang="en-US" dirty="0"/>
              <a:t>  </a:t>
            </a:r>
          </a:p>
          <a:p>
            <a:r>
              <a:rPr lang="en-US" dirty="0"/>
              <a:t>There is also a case that starts the module that can be used to discuss general issues of working with families.</a:t>
            </a:r>
          </a:p>
          <a:p>
            <a:r>
              <a:rPr lang="en-US" dirty="0"/>
              <a:t>Presenters can then present slides (choose those most relevant) on overall concerns/themes of family caregivers. (15-20 mins)</a:t>
            </a:r>
          </a:p>
          <a:p>
            <a:r>
              <a:rPr lang="en-US" dirty="0"/>
              <a:t>End the session with several slides about the structure of family meetings and then consider a role play in which participants practice facilitating a family meeting. (20 mins)</a:t>
            </a:r>
          </a:p>
        </p:txBody>
      </p:sp>
    </p:spTree>
    <p:extLst>
      <p:ext uri="{BB962C8B-B14F-4D97-AF65-F5344CB8AC3E}">
        <p14:creationId xmlns:p14="http://schemas.microsoft.com/office/powerpoint/2010/main" val="2448594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Purpose of Family Meetings</a:t>
            </a:r>
          </a:p>
        </p:txBody>
      </p:sp>
      <p:sp>
        <p:nvSpPr>
          <p:cNvPr id="35843" name="Rectangle 3"/>
          <p:cNvSpPr>
            <a:spLocks noGrp="1" noChangeArrowheads="1"/>
          </p:cNvSpPr>
          <p:nvPr>
            <p:ph idx="1"/>
          </p:nvPr>
        </p:nvSpPr>
        <p:spPr/>
        <p:txBody>
          <a:bodyPr/>
          <a:lstStyle/>
          <a:p>
            <a:r>
              <a:rPr lang="en-US" altLang="en-US" dirty="0"/>
              <a:t>Sharing information and correcting misinformation </a:t>
            </a:r>
          </a:p>
          <a:p>
            <a:r>
              <a:rPr lang="en-US" altLang="en-US" dirty="0"/>
              <a:t>Gaining an understanding of family dynamics</a:t>
            </a:r>
          </a:p>
          <a:p>
            <a:r>
              <a:rPr lang="en-US" altLang="en-US" dirty="0"/>
              <a:t>Connecting affectively with families</a:t>
            </a:r>
          </a:p>
          <a:p>
            <a:r>
              <a:rPr lang="en-US" altLang="en-US" dirty="0"/>
              <a:t>Reaching consensus on health care decisions </a:t>
            </a:r>
          </a:p>
          <a:p>
            <a:r>
              <a:rPr lang="en-US" altLang="en-US" dirty="0"/>
              <a:t>Identifying previously unspoken or unidentified concerns</a:t>
            </a:r>
          </a:p>
          <a:p>
            <a:r>
              <a:rPr lang="en-US" altLang="en-US" dirty="0"/>
              <a:t>Normalizing fears and concerns</a:t>
            </a:r>
          </a:p>
          <a:p>
            <a:r>
              <a:rPr lang="en-US" altLang="en-US" dirty="0"/>
              <a:t>Modeling and encouraging shared decision-making</a:t>
            </a:r>
          </a:p>
          <a:p>
            <a:endParaRPr lang="en-US" altLang="en-US" dirty="0"/>
          </a:p>
        </p:txBody>
      </p:sp>
    </p:spTree>
    <p:extLst>
      <p:ext uri="{BB962C8B-B14F-4D97-AF65-F5344CB8AC3E}">
        <p14:creationId xmlns:p14="http://schemas.microsoft.com/office/powerpoint/2010/main" val="3784202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a:t>Barriers to Family Meetings</a:t>
            </a:r>
          </a:p>
        </p:txBody>
      </p:sp>
      <p:sp>
        <p:nvSpPr>
          <p:cNvPr id="37891" name="Rectangle 3"/>
          <p:cNvSpPr>
            <a:spLocks noGrp="1" noChangeArrowheads="1"/>
          </p:cNvSpPr>
          <p:nvPr>
            <p:ph idx="1"/>
          </p:nvPr>
        </p:nvSpPr>
        <p:spPr/>
        <p:txBody>
          <a:bodyPr/>
          <a:lstStyle/>
          <a:p>
            <a:r>
              <a:rPr lang="en-US" altLang="en-US" dirty="0"/>
              <a:t>Lack of time and scheduling difficulties</a:t>
            </a:r>
          </a:p>
          <a:p>
            <a:r>
              <a:rPr lang="en-US" altLang="en-US" dirty="0"/>
              <a:t>Lack of training in facilitation/communication</a:t>
            </a:r>
          </a:p>
          <a:p>
            <a:r>
              <a:rPr lang="en-US" altLang="en-US" dirty="0"/>
              <a:t>Lack of commitment by all team members</a:t>
            </a:r>
          </a:p>
          <a:p>
            <a:pPr marL="0" indent="0">
              <a:buNone/>
            </a:pPr>
            <a:endParaRPr lang="en-US" altLang="en-US" dirty="0"/>
          </a:p>
          <a:p>
            <a:pPr marL="0" indent="0">
              <a:buNone/>
            </a:pPr>
            <a:endParaRPr lang="en-US" altLang="en-US" dirty="0"/>
          </a:p>
          <a:p>
            <a:pPr marL="0" indent="0" algn="ctr">
              <a:buNone/>
            </a:pPr>
            <a:r>
              <a:rPr lang="en-US" altLang="en-US" dirty="0">
                <a:solidFill>
                  <a:schemeClr val="tx2"/>
                </a:solidFill>
              </a:rPr>
              <a:t>What are some ways to overcome these barriers?</a:t>
            </a:r>
          </a:p>
        </p:txBody>
      </p:sp>
    </p:spTree>
    <p:extLst>
      <p:ext uri="{BB962C8B-B14F-4D97-AF65-F5344CB8AC3E}">
        <p14:creationId xmlns:p14="http://schemas.microsoft.com/office/powerpoint/2010/main" val="130882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Family Meeting Skills</a:t>
            </a:r>
          </a:p>
        </p:txBody>
      </p:sp>
      <p:sp>
        <p:nvSpPr>
          <p:cNvPr id="38915" name="Rectangle 3"/>
          <p:cNvSpPr>
            <a:spLocks noGrp="1" noChangeArrowheads="1"/>
          </p:cNvSpPr>
          <p:nvPr>
            <p:ph idx="1"/>
          </p:nvPr>
        </p:nvSpPr>
        <p:spPr/>
        <p:txBody>
          <a:bodyPr/>
          <a:lstStyle/>
          <a:p>
            <a:r>
              <a:rPr lang="en-US" altLang="en-US" dirty="0"/>
              <a:t>Many of the facilitation skills for family meetings parallel foundational communication skills in palliative care generally</a:t>
            </a:r>
          </a:p>
          <a:p>
            <a:r>
              <a:rPr lang="en-US" altLang="en-US" dirty="0"/>
              <a:t>These broadly fall under the domain of “meeting facilitation”</a:t>
            </a:r>
          </a:p>
          <a:p>
            <a:pPr lvl="1"/>
            <a:r>
              <a:rPr lang="en-US" altLang="en-US" dirty="0"/>
              <a:t>Active listening and clarifying</a:t>
            </a:r>
          </a:p>
          <a:p>
            <a:pPr lvl="1"/>
            <a:r>
              <a:rPr lang="en-US" altLang="en-US" dirty="0"/>
              <a:t>Redirecting</a:t>
            </a:r>
          </a:p>
          <a:p>
            <a:pPr lvl="1"/>
            <a:r>
              <a:rPr lang="en-US" altLang="en-US" dirty="0"/>
              <a:t>Problem-solving </a:t>
            </a:r>
          </a:p>
          <a:p>
            <a:pPr lvl="1"/>
            <a:r>
              <a:rPr lang="en-US" altLang="en-US" dirty="0"/>
              <a:t>Conflict resolution</a:t>
            </a:r>
          </a:p>
          <a:p>
            <a:pPr lvl="1"/>
            <a:r>
              <a:rPr lang="en-US" altLang="en-US" dirty="0"/>
              <a:t>Mediation</a:t>
            </a:r>
          </a:p>
          <a:p>
            <a:r>
              <a:rPr lang="en-US" altLang="en-US" dirty="0"/>
              <a:t>Throughout a family meeting, the facilitator (who can be any member of the healthcare team) is also balancing support for the family and for the team</a:t>
            </a:r>
          </a:p>
        </p:txBody>
      </p:sp>
    </p:spTree>
    <p:extLst>
      <p:ext uri="{BB962C8B-B14F-4D97-AF65-F5344CB8AC3E}">
        <p14:creationId xmlns:p14="http://schemas.microsoft.com/office/powerpoint/2010/main" val="2402971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a:t>Benefits to the Team</a:t>
            </a:r>
          </a:p>
        </p:txBody>
      </p:sp>
      <p:sp>
        <p:nvSpPr>
          <p:cNvPr id="39939" name="Rectangle 3"/>
          <p:cNvSpPr>
            <a:spLocks noGrp="1" noChangeArrowheads="1"/>
          </p:cNvSpPr>
          <p:nvPr>
            <p:ph idx="1"/>
          </p:nvPr>
        </p:nvSpPr>
        <p:spPr/>
        <p:txBody>
          <a:bodyPr/>
          <a:lstStyle/>
          <a:p>
            <a:r>
              <a:rPr lang="en-US" altLang="en-US" dirty="0"/>
              <a:t>Opportunity to both gather information and disseminate it efficiently</a:t>
            </a:r>
          </a:p>
          <a:p>
            <a:r>
              <a:rPr lang="en-US" altLang="en-US" dirty="0"/>
              <a:t>Means to meet the needs of the patient and family</a:t>
            </a:r>
          </a:p>
          <a:p>
            <a:r>
              <a:rPr lang="en-US" altLang="en-US" dirty="0"/>
              <a:t>Tool for consensus building when decisions need to be made</a:t>
            </a:r>
          </a:p>
          <a:p>
            <a:r>
              <a:rPr lang="en-US" altLang="en-US" dirty="0"/>
              <a:t>Enhances interdisciplinary functioning and a sense of teamwork</a:t>
            </a:r>
          </a:p>
          <a:p>
            <a:r>
              <a:rPr lang="en-US" altLang="en-US" dirty="0"/>
              <a:t>Decreases possibility of miscommunication (between team members and within the family)</a:t>
            </a:r>
          </a:p>
          <a:p>
            <a:pPr marL="0" indent="0">
              <a:buNone/>
            </a:pPr>
            <a:endParaRPr lang="en-US" altLang="en-US" dirty="0"/>
          </a:p>
        </p:txBody>
      </p:sp>
    </p:spTree>
    <p:extLst>
      <p:ext uri="{BB962C8B-B14F-4D97-AF65-F5344CB8AC3E}">
        <p14:creationId xmlns:p14="http://schemas.microsoft.com/office/powerpoint/2010/main" val="1513056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2667000" y="2057400"/>
            <a:ext cx="7772400" cy="114300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5000"/>
              </a:spcBef>
              <a:spcAft>
                <a:spcPct val="20000"/>
              </a:spcAft>
              <a:buClr>
                <a:srgbClr val="FF3300"/>
              </a:buClr>
              <a:buSzPct val="60000"/>
              <a:buFont typeface="Monotype Sorts" pitchFamily="2" charset="2"/>
              <a:buChar char="l"/>
              <a:defRPr sz="3200" b="1">
                <a:solidFill>
                  <a:srgbClr val="FFFFFF"/>
                </a:solidFill>
                <a:latin typeface="Arial" panose="020B0604020202020204" pitchFamily="34" charset="0"/>
              </a:defRPr>
            </a:lvl1pPr>
            <a:lvl2pPr marL="742950" indent="-285750">
              <a:spcBef>
                <a:spcPct val="15000"/>
              </a:spcBef>
              <a:spcAft>
                <a:spcPct val="15000"/>
              </a:spcAft>
              <a:buClr>
                <a:srgbClr val="FFCC99"/>
              </a:buClr>
              <a:buSzPct val="75000"/>
              <a:buFont typeface="Wingdings" panose="05000000000000000000" pitchFamily="2" charset="2"/>
              <a:defRPr sz="2800" b="1">
                <a:solidFill>
                  <a:srgbClr val="FFFFFF"/>
                </a:solidFill>
                <a:latin typeface="Arial" panose="020B0604020202020204" pitchFamily="34" charset="0"/>
              </a:defRPr>
            </a:lvl2pPr>
            <a:lvl3pPr marL="1143000" indent="-228600">
              <a:spcBef>
                <a:spcPct val="15000"/>
              </a:spcBef>
              <a:spcAft>
                <a:spcPct val="10000"/>
              </a:spcAft>
              <a:buClr>
                <a:srgbClr val="FFCC99"/>
              </a:buClr>
              <a:buFont typeface="Marlett" pitchFamily="2" charset="2"/>
              <a:defRPr sz="2600" b="1">
                <a:solidFill>
                  <a:srgbClr val="FFFFFF"/>
                </a:solidFill>
                <a:latin typeface="Arial" panose="020B0604020202020204" pitchFamily="34" charset="0"/>
              </a:defRPr>
            </a:lvl3pPr>
            <a:lvl4pPr marL="1600200" indent="-228600">
              <a:spcBef>
                <a:spcPct val="15000"/>
              </a:spcBef>
              <a:spcAft>
                <a:spcPct val="10000"/>
              </a:spcAft>
              <a:buClr>
                <a:srgbClr val="FFCC99"/>
              </a:buClr>
              <a:buFont typeface="Marlett" pitchFamily="2" charset="2"/>
              <a:defRPr sz="2400" b="1">
                <a:solidFill>
                  <a:srgbClr val="FFFFFF"/>
                </a:solidFill>
                <a:latin typeface="Arial" panose="020B0604020202020204" pitchFamily="34" charset="0"/>
              </a:defRPr>
            </a:lvl4pPr>
            <a:lvl5pPr marL="2057400" indent="-228600">
              <a:spcBef>
                <a:spcPct val="10000"/>
              </a:spcBef>
              <a:buClr>
                <a:srgbClr val="FFCC99"/>
              </a:buClr>
              <a:defRPr sz="2200" b="1">
                <a:solidFill>
                  <a:srgbClr val="FFFFFF"/>
                </a:solidFill>
                <a:latin typeface="Arial" panose="020B0604020202020204" pitchFamily="34" charset="0"/>
              </a:defRPr>
            </a:lvl5pPr>
            <a:lvl6pPr marL="2514600" indent="-228600" eaLnBrk="0" fontAlgn="base" hangingPunct="0">
              <a:spcBef>
                <a:spcPct val="10000"/>
              </a:spcBef>
              <a:spcAft>
                <a:spcPct val="0"/>
              </a:spcAft>
              <a:buClr>
                <a:srgbClr val="FFCC99"/>
              </a:buClr>
              <a:defRPr sz="2200" b="1">
                <a:solidFill>
                  <a:srgbClr val="FFFFFF"/>
                </a:solidFill>
                <a:latin typeface="Arial" panose="020B0604020202020204" pitchFamily="34" charset="0"/>
              </a:defRPr>
            </a:lvl6pPr>
            <a:lvl7pPr marL="2971800" indent="-228600" eaLnBrk="0" fontAlgn="base" hangingPunct="0">
              <a:spcBef>
                <a:spcPct val="10000"/>
              </a:spcBef>
              <a:spcAft>
                <a:spcPct val="0"/>
              </a:spcAft>
              <a:buClr>
                <a:srgbClr val="FFCC99"/>
              </a:buClr>
              <a:defRPr sz="2200" b="1">
                <a:solidFill>
                  <a:srgbClr val="FFFFFF"/>
                </a:solidFill>
                <a:latin typeface="Arial" panose="020B0604020202020204" pitchFamily="34" charset="0"/>
              </a:defRPr>
            </a:lvl7pPr>
            <a:lvl8pPr marL="3429000" indent="-228600" eaLnBrk="0" fontAlgn="base" hangingPunct="0">
              <a:spcBef>
                <a:spcPct val="10000"/>
              </a:spcBef>
              <a:spcAft>
                <a:spcPct val="0"/>
              </a:spcAft>
              <a:buClr>
                <a:srgbClr val="FFCC99"/>
              </a:buClr>
              <a:defRPr sz="2200" b="1">
                <a:solidFill>
                  <a:srgbClr val="FFFFFF"/>
                </a:solidFill>
                <a:latin typeface="Arial" panose="020B0604020202020204" pitchFamily="34" charset="0"/>
              </a:defRPr>
            </a:lvl8pPr>
            <a:lvl9pPr marL="3886200" indent="-228600" eaLnBrk="0" fontAlgn="base" hangingPunct="0">
              <a:spcBef>
                <a:spcPct val="10000"/>
              </a:spcBef>
              <a:spcAft>
                <a:spcPct val="0"/>
              </a:spcAft>
              <a:buClr>
                <a:srgbClr val="FFCC99"/>
              </a:buClr>
              <a:defRPr sz="2200" b="1">
                <a:solidFill>
                  <a:srgbClr val="FFFFFF"/>
                </a:solidFill>
                <a:latin typeface="Arial" panose="020B0604020202020204" pitchFamily="34" charset="0"/>
              </a:defRPr>
            </a:lvl9pPr>
          </a:lstStyle>
          <a:p>
            <a:pPr>
              <a:spcBef>
                <a:spcPts val="1200"/>
              </a:spcBef>
              <a:spcAft>
                <a:spcPts val="300"/>
              </a:spcAft>
              <a:buClrTx/>
              <a:buSzTx/>
              <a:buNone/>
            </a:pPr>
            <a:endParaRPr lang="en-US" altLang="en-US" sz="4800" dirty="0">
              <a:solidFill>
                <a:srgbClr val="002060"/>
              </a:solidFill>
              <a:latin typeface="Times New Roman" panose="02020603050405020304" pitchFamily="18" charset="0"/>
            </a:endParaRPr>
          </a:p>
        </p:txBody>
      </p:sp>
      <p:sp>
        <p:nvSpPr>
          <p:cNvPr id="6" name="Title 5">
            <a:extLst>
              <a:ext uri="{FF2B5EF4-FFF2-40B4-BE49-F238E27FC236}">
                <a16:creationId xmlns:a16="http://schemas.microsoft.com/office/drawing/2014/main" id="{502ADA30-D12C-401C-A0A1-4799918D4029}"/>
              </a:ext>
            </a:extLst>
          </p:cNvPr>
          <p:cNvSpPr>
            <a:spLocks noGrp="1"/>
          </p:cNvSpPr>
          <p:nvPr>
            <p:ph type="title"/>
          </p:nvPr>
        </p:nvSpPr>
        <p:spPr/>
        <p:txBody>
          <a:bodyPr/>
          <a:lstStyle/>
          <a:p>
            <a:r>
              <a:rPr lang="en-US" dirty="0"/>
              <a:t>Three Phases of Family Meetings</a:t>
            </a:r>
          </a:p>
        </p:txBody>
      </p:sp>
    </p:spTree>
    <p:extLst>
      <p:ext uri="{BB962C8B-B14F-4D97-AF65-F5344CB8AC3E}">
        <p14:creationId xmlns:p14="http://schemas.microsoft.com/office/powerpoint/2010/main" val="946556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a:t>1. Before the Meeting</a:t>
            </a:r>
          </a:p>
        </p:txBody>
      </p:sp>
      <p:sp>
        <p:nvSpPr>
          <p:cNvPr id="43011" name="Rectangle 3"/>
          <p:cNvSpPr>
            <a:spLocks noGrp="1" noChangeArrowheads="1"/>
          </p:cNvSpPr>
          <p:nvPr>
            <p:ph idx="1"/>
          </p:nvPr>
        </p:nvSpPr>
        <p:spPr/>
        <p:txBody>
          <a:bodyPr/>
          <a:lstStyle/>
          <a:p>
            <a:r>
              <a:rPr lang="en-US" altLang="en-US" dirty="0"/>
              <a:t>Identify who the right participants are and let them know that there will be a meeting to discuss their loved one’s care.</a:t>
            </a:r>
          </a:p>
          <a:p>
            <a:r>
              <a:rPr lang="en-US" altLang="en-US" dirty="0"/>
              <a:t>As a team, </a:t>
            </a:r>
          </a:p>
          <a:p>
            <a:pPr lvl="1"/>
            <a:r>
              <a:rPr lang="en-US" altLang="en-US" dirty="0"/>
              <a:t>Clarify purpose/subjects needed to be covered in the meeting</a:t>
            </a:r>
          </a:p>
          <a:p>
            <a:pPr lvl="1"/>
            <a:r>
              <a:rPr lang="en-US" altLang="en-US" dirty="0"/>
              <a:t>Establish who will lead the meeting</a:t>
            </a:r>
          </a:p>
          <a:p>
            <a:pPr lvl="1"/>
            <a:r>
              <a:rPr lang="en-US" altLang="en-US" dirty="0"/>
              <a:t>Make sure logistics of meeting (time, location) have been set</a:t>
            </a:r>
          </a:p>
          <a:p>
            <a:pPr lvl="1"/>
            <a:r>
              <a:rPr lang="en-US" altLang="en-US" dirty="0"/>
              <a:t>Set up the room</a:t>
            </a:r>
          </a:p>
          <a:p>
            <a:r>
              <a:rPr lang="en-US" altLang="en-US" dirty="0"/>
              <a:t>It can often be helpful to meet as a team several minutes before the meeting to clarify the topics above.</a:t>
            </a:r>
          </a:p>
          <a:p>
            <a:endParaRPr lang="en-US" altLang="en-US" dirty="0"/>
          </a:p>
        </p:txBody>
      </p:sp>
    </p:spTree>
    <p:extLst>
      <p:ext uri="{BB962C8B-B14F-4D97-AF65-F5344CB8AC3E}">
        <p14:creationId xmlns:p14="http://schemas.microsoft.com/office/powerpoint/2010/main" val="2648233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a:t>2. During the Meeting</a:t>
            </a:r>
          </a:p>
        </p:txBody>
      </p:sp>
      <p:sp>
        <p:nvSpPr>
          <p:cNvPr id="45059" name="Rectangle 3"/>
          <p:cNvSpPr>
            <a:spLocks noGrp="1" noChangeArrowheads="1"/>
          </p:cNvSpPr>
          <p:nvPr>
            <p:ph idx="1"/>
          </p:nvPr>
        </p:nvSpPr>
        <p:spPr/>
        <p:txBody>
          <a:bodyPr/>
          <a:lstStyle/>
          <a:p>
            <a:r>
              <a:rPr lang="en-US" altLang="en-US" dirty="0"/>
              <a:t>Facilitate introductions and state purpose/goals of meeting</a:t>
            </a:r>
          </a:p>
          <a:p>
            <a:r>
              <a:rPr lang="en-US" altLang="en-US" dirty="0"/>
              <a:t>Determine what the family understands</a:t>
            </a:r>
          </a:p>
          <a:p>
            <a:r>
              <a:rPr lang="en-US" altLang="en-US" dirty="0"/>
              <a:t>Review current medical information and medically possible options</a:t>
            </a:r>
          </a:p>
          <a:p>
            <a:r>
              <a:rPr lang="en-US" altLang="en-US" dirty="0"/>
              <a:t>Ensure that the family understands the information that has been presented</a:t>
            </a:r>
          </a:p>
          <a:p>
            <a:r>
              <a:rPr lang="en-US" altLang="en-US" dirty="0"/>
              <a:t>Make recommendations</a:t>
            </a:r>
          </a:p>
          <a:p>
            <a:r>
              <a:rPr lang="en-US" altLang="en-US" dirty="0"/>
              <a:t>Allow for reactions and questions </a:t>
            </a:r>
          </a:p>
          <a:p>
            <a:endParaRPr lang="en-US" altLang="en-US" dirty="0"/>
          </a:p>
        </p:txBody>
      </p:sp>
    </p:spTree>
    <p:extLst>
      <p:ext uri="{BB962C8B-B14F-4D97-AF65-F5344CB8AC3E}">
        <p14:creationId xmlns:p14="http://schemas.microsoft.com/office/powerpoint/2010/main" val="4206346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2. During the Meeting, continued</a:t>
            </a:r>
          </a:p>
        </p:txBody>
      </p:sp>
      <p:sp>
        <p:nvSpPr>
          <p:cNvPr id="47107" name="Rectangle 3"/>
          <p:cNvSpPr>
            <a:spLocks noGrp="1" noChangeArrowheads="1"/>
          </p:cNvSpPr>
          <p:nvPr>
            <p:ph idx="1"/>
          </p:nvPr>
        </p:nvSpPr>
        <p:spPr/>
        <p:txBody>
          <a:bodyPr/>
          <a:lstStyle/>
          <a:p>
            <a:r>
              <a:rPr lang="en-US" altLang="en-US" dirty="0"/>
              <a:t>Keep the patient at the center of the discussion</a:t>
            </a:r>
          </a:p>
          <a:p>
            <a:pPr lvl="1"/>
            <a:r>
              <a:rPr lang="en-US" altLang="en-US" dirty="0"/>
              <a:t>Ask: “What would he/she say if he/she were able to talk to us?”</a:t>
            </a:r>
          </a:p>
          <a:p>
            <a:pPr lvl="1"/>
            <a:r>
              <a:rPr lang="en-US" altLang="en-US" dirty="0"/>
              <a:t>“Are there examples of other [medical or other] situations where he/she has expressed certain values or preferences?”</a:t>
            </a:r>
          </a:p>
          <a:p>
            <a:r>
              <a:rPr lang="en-US" altLang="en-US" dirty="0"/>
              <a:t>Ask for clarification if responses are not clear</a:t>
            </a:r>
          </a:p>
          <a:p>
            <a:r>
              <a:rPr lang="en-US" altLang="en-US" dirty="0"/>
              <a:t>Summarize consensus, points of disagreement and decisions reached</a:t>
            </a:r>
          </a:p>
          <a:p>
            <a:r>
              <a:rPr lang="en-US" altLang="en-US" dirty="0"/>
              <a:t>State responsibilities for implementation of the plan and timeframe Indicate availability for further communication</a:t>
            </a:r>
          </a:p>
          <a:p>
            <a:r>
              <a:rPr lang="en-US" altLang="en-US" dirty="0"/>
              <a:t>Plan a subsequent meeting if needed to facilitate further decision-making</a:t>
            </a:r>
          </a:p>
          <a:p>
            <a:endParaRPr lang="en-US" altLang="en-US" dirty="0"/>
          </a:p>
        </p:txBody>
      </p:sp>
    </p:spTree>
    <p:extLst>
      <p:ext uri="{BB962C8B-B14F-4D97-AF65-F5344CB8AC3E}">
        <p14:creationId xmlns:p14="http://schemas.microsoft.com/office/powerpoint/2010/main" val="203928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a:t>3. After the Meeting</a:t>
            </a:r>
          </a:p>
        </p:txBody>
      </p:sp>
      <p:sp>
        <p:nvSpPr>
          <p:cNvPr id="49155" name="Rectangle 3"/>
          <p:cNvSpPr>
            <a:spLocks noGrp="1" noChangeArrowheads="1"/>
          </p:cNvSpPr>
          <p:nvPr>
            <p:ph idx="1"/>
          </p:nvPr>
        </p:nvSpPr>
        <p:spPr/>
        <p:txBody>
          <a:bodyPr/>
          <a:lstStyle/>
          <a:p>
            <a:r>
              <a:rPr lang="en-US" altLang="en-US" dirty="0"/>
              <a:t>Summarize in a note</a:t>
            </a:r>
          </a:p>
          <a:p>
            <a:pPr lvl="1"/>
            <a:r>
              <a:rPr lang="en-US" altLang="en-US" dirty="0"/>
              <a:t>Who was present</a:t>
            </a:r>
          </a:p>
          <a:p>
            <a:pPr lvl="1"/>
            <a:r>
              <a:rPr lang="en-US" altLang="en-US" dirty="0"/>
              <a:t>Key points of discussion</a:t>
            </a:r>
          </a:p>
          <a:p>
            <a:pPr lvl="1"/>
            <a:r>
              <a:rPr lang="en-US" altLang="en-US" dirty="0"/>
              <a:t>Action plan and any necessary follow-up</a:t>
            </a:r>
          </a:p>
          <a:p>
            <a:r>
              <a:rPr lang="en-US" altLang="en-US" dirty="0"/>
              <a:t>Implement decisions made</a:t>
            </a:r>
          </a:p>
          <a:p>
            <a:r>
              <a:rPr lang="en-US" altLang="en-US" dirty="0"/>
              <a:t>Ensure that roles and next steps for different participants are clear (e.g. physician, nurse, social worker)</a:t>
            </a:r>
          </a:p>
        </p:txBody>
      </p:sp>
    </p:spTree>
    <p:extLst>
      <p:ext uri="{BB962C8B-B14F-4D97-AF65-F5344CB8AC3E}">
        <p14:creationId xmlns:p14="http://schemas.microsoft.com/office/powerpoint/2010/main" val="630584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Case Revisited, as a role play</a:t>
            </a:r>
          </a:p>
        </p:txBody>
      </p:sp>
      <p:sp>
        <p:nvSpPr>
          <p:cNvPr id="6147" name="Rectangle 3"/>
          <p:cNvSpPr>
            <a:spLocks noGrp="1" noChangeArrowheads="1"/>
          </p:cNvSpPr>
          <p:nvPr>
            <p:ph idx="1"/>
          </p:nvPr>
        </p:nvSpPr>
        <p:spPr>
          <a:xfrm>
            <a:off x="1524000" y="1600200"/>
            <a:ext cx="10210800" cy="4575175"/>
          </a:xfrm>
        </p:spPr>
        <p:txBody>
          <a:bodyPr/>
          <a:lstStyle/>
          <a:p>
            <a:r>
              <a:rPr lang="en-US" altLang="en-US" dirty="0"/>
              <a:t>Mr. Harris is a 76 yo with a previous history of atrial fibrillation who presented with right hemiparesis and aphasia. He was diagnosed with an MCA stroke and received thrombolysis. When he presented 2 weeks ago, he and his family had hoped for rehabilitation. But his course has been complicated by pneumonia and sepsis and he is now intubated and in the ICU. His renal function is worsening and he has intermittently required pressors to maintain his blood pressure.</a:t>
            </a:r>
          </a:p>
          <a:p>
            <a:r>
              <a:rPr lang="en-US" altLang="en-US" dirty="0"/>
              <a:t>He is now 7 days into his ICU course and his family has asked to meet with the medical team to discuss his progress and next steps in his care.</a:t>
            </a:r>
          </a:p>
        </p:txBody>
      </p:sp>
    </p:spTree>
    <p:extLst>
      <p:ext uri="{BB962C8B-B14F-4D97-AF65-F5344CB8AC3E}">
        <p14:creationId xmlns:p14="http://schemas.microsoft.com/office/powerpoint/2010/main" val="30059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p:txBody>
          <a:bodyPr/>
          <a:lstStyle/>
          <a:p>
            <a:r>
              <a:rPr lang="en-US" dirty="0"/>
              <a:t>Working with Families</a:t>
            </a:r>
          </a:p>
        </p:txBody>
      </p:sp>
      <p:sp>
        <p:nvSpPr>
          <p:cNvPr id="3" name="Subtitle 2"/>
          <p:cNvSpPr>
            <a:spLocks noGrp="1"/>
          </p:cNvSpPr>
          <p:nvPr>
            <p:ph type="subTitle" idx="4294967295"/>
          </p:nvPr>
        </p:nvSpPr>
        <p:spPr>
          <a:xfrm>
            <a:off x="5257800" y="2971800"/>
            <a:ext cx="6934200" cy="3048000"/>
          </a:xfrm>
        </p:spPr>
        <p:txBody>
          <a:bodyPr>
            <a:normAutofit/>
          </a:bodyPr>
          <a:lstStyle/>
          <a:p>
            <a:endParaRPr lang="en-US" sz="3900" dirty="0">
              <a:solidFill>
                <a:schemeClr val="tx1"/>
              </a:solidFill>
              <a:latin typeface="Arial" pitchFamily="34" charset="0"/>
              <a:cs typeface="Arial" pitchFamily="34" charset="0"/>
            </a:endParaRPr>
          </a:p>
          <a:p>
            <a:endParaRPr lang="en-US" sz="3500" dirty="0">
              <a:solidFill>
                <a:schemeClr val="tx1"/>
              </a:solidFill>
              <a:latin typeface="Arial" pitchFamily="34" charset="0"/>
              <a:cs typeface="Arial" pitchFamily="34" charset="0"/>
            </a:endParaRPr>
          </a:p>
          <a:p>
            <a:endParaRPr lang="en-US" sz="2400" dirty="0"/>
          </a:p>
          <a:p>
            <a:endParaRPr lang="en-US" dirty="0"/>
          </a:p>
        </p:txBody>
      </p:sp>
      <p:sp>
        <p:nvSpPr>
          <p:cNvPr id="4" name="Subtitle 2"/>
          <p:cNvSpPr txBox="1">
            <a:spLocks/>
          </p:cNvSpPr>
          <p:nvPr/>
        </p:nvSpPr>
        <p:spPr>
          <a:xfrm>
            <a:off x="2514600" y="3810000"/>
            <a:ext cx="6934200" cy="3048000"/>
          </a:xfrm>
          <a:prstGeom prst="rect">
            <a:avLst/>
          </a:prstGeom>
        </p:spPr>
        <p:txBody>
          <a:bodyPr>
            <a:norm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endParaRPr lang="en-US" sz="3900" dirty="0">
              <a:solidFill>
                <a:srgbClr val="000090"/>
              </a:solidFill>
              <a:latin typeface="Perpetua"/>
              <a:cs typeface="Perpetua"/>
            </a:endParaRPr>
          </a:p>
          <a:p>
            <a:endParaRPr lang="en-US" sz="2400" dirty="0"/>
          </a:p>
          <a:p>
            <a:endParaRPr lang="en-US" dirty="0"/>
          </a:p>
        </p:txBody>
      </p:sp>
    </p:spTree>
    <p:extLst>
      <p:ext uri="{BB962C8B-B14F-4D97-AF65-F5344CB8AC3E}">
        <p14:creationId xmlns:p14="http://schemas.microsoft.com/office/powerpoint/2010/main" val="1183038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Role Play</a:t>
            </a:r>
          </a:p>
        </p:txBody>
      </p:sp>
      <p:sp>
        <p:nvSpPr>
          <p:cNvPr id="6147" name="Rectangle 3"/>
          <p:cNvSpPr>
            <a:spLocks noGrp="1" noChangeArrowheads="1"/>
          </p:cNvSpPr>
          <p:nvPr>
            <p:ph idx="1"/>
          </p:nvPr>
        </p:nvSpPr>
        <p:spPr>
          <a:xfrm>
            <a:off x="1524000" y="1600201"/>
            <a:ext cx="10210800" cy="5029198"/>
          </a:xfrm>
        </p:spPr>
        <p:txBody>
          <a:bodyPr/>
          <a:lstStyle/>
          <a:p>
            <a:r>
              <a:rPr lang="en-US" altLang="en-US" dirty="0"/>
              <a:t>Setting: an ICU conference room</a:t>
            </a:r>
          </a:p>
          <a:p>
            <a:r>
              <a:rPr lang="en-US" altLang="en-US" dirty="0"/>
              <a:t>Objective: conduct a family meeting in which you discuss goals of care with Mr. Harris’s family.</a:t>
            </a:r>
          </a:p>
          <a:p>
            <a:r>
              <a:rPr lang="en-US" altLang="en-US" dirty="0"/>
              <a:t>Roles: </a:t>
            </a:r>
            <a:r>
              <a:rPr lang="en-US" altLang="en-US" sz="2400" dirty="0"/>
              <a:t>	</a:t>
            </a:r>
          </a:p>
          <a:p>
            <a:pPr lvl="1"/>
            <a:r>
              <a:rPr lang="en-US" altLang="en-US" dirty="0">
                <a:solidFill>
                  <a:schemeClr val="tx2"/>
                </a:solidFill>
              </a:rPr>
              <a:t>Physician and/or other clinician</a:t>
            </a:r>
            <a:r>
              <a:rPr lang="en-US" altLang="en-US" dirty="0"/>
              <a:t>: you've seen Mr. Harris steadily decline over the past 7 days and are worried that he is not going to recover from this episode. You have seen his ventilator dependence increase, his pressor requirements increase and his renal function worsen.</a:t>
            </a:r>
          </a:p>
          <a:p>
            <a:pPr lvl="1"/>
            <a:r>
              <a:rPr lang="en-US" altLang="en-US" dirty="0">
                <a:solidFill>
                  <a:schemeClr val="tx2"/>
                </a:solidFill>
              </a:rPr>
              <a:t>Spouse</a:t>
            </a:r>
            <a:r>
              <a:rPr lang="en-US" altLang="en-US" dirty="0"/>
              <a:t>: you have been married for 46 years and seen him overcome many medical setbacks. You are hopeful that this will be another example of that.</a:t>
            </a:r>
          </a:p>
          <a:p>
            <a:pPr lvl="1"/>
            <a:r>
              <a:rPr lang="en-US" altLang="en-US" dirty="0">
                <a:solidFill>
                  <a:schemeClr val="tx2"/>
                </a:solidFill>
              </a:rPr>
              <a:t>Adult child</a:t>
            </a:r>
            <a:r>
              <a:rPr lang="en-US" altLang="en-US" dirty="0"/>
              <a:t>: you live out of town but are in touch frequently with your parents. You are worried that your mother is not being “realistic.”</a:t>
            </a:r>
          </a:p>
        </p:txBody>
      </p:sp>
    </p:spTree>
    <p:extLst>
      <p:ext uri="{BB962C8B-B14F-4D97-AF65-F5344CB8AC3E}">
        <p14:creationId xmlns:p14="http://schemas.microsoft.com/office/powerpoint/2010/main" val="1370034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Role Play Discussion</a:t>
            </a:r>
          </a:p>
        </p:txBody>
      </p:sp>
      <p:sp>
        <p:nvSpPr>
          <p:cNvPr id="6147" name="Rectangle 3"/>
          <p:cNvSpPr>
            <a:spLocks noGrp="1" noChangeArrowheads="1"/>
          </p:cNvSpPr>
          <p:nvPr>
            <p:ph idx="1"/>
          </p:nvPr>
        </p:nvSpPr>
        <p:spPr>
          <a:xfrm>
            <a:off x="1524000" y="1600201"/>
            <a:ext cx="10210800" cy="5029198"/>
          </a:xfrm>
        </p:spPr>
        <p:txBody>
          <a:bodyPr/>
          <a:lstStyle/>
          <a:p>
            <a:r>
              <a:rPr lang="en-US" altLang="en-US" dirty="0"/>
              <a:t>Self reflection from clinician, patient and family involved first: what went well? What did it feel like to say/hear these words?</a:t>
            </a:r>
          </a:p>
          <a:p>
            <a:pPr marL="0" indent="0">
              <a:buNone/>
            </a:pPr>
            <a:endParaRPr lang="en-US" altLang="en-US" dirty="0"/>
          </a:p>
          <a:p>
            <a:r>
              <a:rPr lang="en-US" altLang="en-US" dirty="0"/>
              <a:t>Then, reflection from rest of participants (“observers”)</a:t>
            </a:r>
          </a:p>
          <a:p>
            <a:pPr lvl="1"/>
            <a:r>
              <a:rPr lang="en-US" altLang="en-US" dirty="0"/>
              <a:t>What did the clinician say that was particularly effective?</a:t>
            </a:r>
          </a:p>
          <a:p>
            <a:pPr lvl="1"/>
            <a:r>
              <a:rPr lang="en-US" altLang="en-US" dirty="0"/>
              <a:t>What might he/she have said differently?</a:t>
            </a:r>
          </a:p>
          <a:p>
            <a:pPr marL="0" indent="0">
              <a:buNone/>
            </a:pPr>
            <a:endParaRPr lang="en-US" altLang="en-US" dirty="0"/>
          </a:p>
        </p:txBody>
      </p:sp>
    </p:spTree>
    <p:extLst>
      <p:ext uri="{BB962C8B-B14F-4D97-AF65-F5344CB8AC3E}">
        <p14:creationId xmlns:p14="http://schemas.microsoft.com/office/powerpoint/2010/main" val="277149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Summary</a:t>
            </a:r>
          </a:p>
        </p:txBody>
      </p:sp>
      <p:sp>
        <p:nvSpPr>
          <p:cNvPr id="6147" name="Rectangle 3"/>
          <p:cNvSpPr>
            <a:spLocks noGrp="1" noChangeArrowheads="1"/>
          </p:cNvSpPr>
          <p:nvPr>
            <p:ph idx="1"/>
          </p:nvPr>
        </p:nvSpPr>
        <p:spPr/>
        <p:txBody>
          <a:bodyPr/>
          <a:lstStyle/>
          <a:p>
            <a:r>
              <a:rPr lang="en-US" altLang="en-US" dirty="0"/>
              <a:t>There is a framework for assessing the psychological, social and spiritual needs of the patient and family facing serious neurologic illness and </a:t>
            </a:r>
            <a:r>
              <a:rPr lang="en-US" altLang="en-US"/>
              <a:t>dying.</a:t>
            </a:r>
          </a:p>
          <a:p>
            <a:pPr marL="0" indent="0">
              <a:buNone/>
            </a:pPr>
            <a:endParaRPr lang="en-US" altLang="en-US" dirty="0"/>
          </a:p>
          <a:p>
            <a:r>
              <a:rPr lang="en-US" altLang="en-US" dirty="0"/>
              <a:t>The family meeting is a key intervention that clinicians of all disciplines can use to help communicate with and support family members. </a:t>
            </a:r>
          </a:p>
        </p:txBody>
      </p:sp>
    </p:spTree>
    <p:extLst>
      <p:ext uri="{BB962C8B-B14F-4D97-AF65-F5344CB8AC3E}">
        <p14:creationId xmlns:p14="http://schemas.microsoft.com/office/powerpoint/2010/main" val="2827824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data:image/jpeg;base64,/9j/4AAQSkZJRgABAQAAAQABAAD/2wBDABQODxIPDRQSEBIXFRQYHjIhHhwcHj0sLiQySUBMS0dARkVQWnNiUFVtVkVGZIhlbXd7gYKBTmCNl4x9lnN+gXz/2wBDARUXFx4aHjshITt8U0ZTfHx8fHx8fHx8fHx8fHx8fHx8fHx8fHx8fHx8fHx8fHx8fHx8fHx8fHx8fHx8fHx8fHz/wAARCAElAM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CHVLq5SSUR3EyASkDa5GBzVD7bef8AP5cf9/W/xq1q3+tm/wCux/rWdXoJK2xxRbsT/bbz/n8uP+/rf40fbbz/AJ/Lj/v63+NQUU7LsVdk/wBtvP8An8uP+/rf40fbbz/n8uP+/rf41BRRZdguyf7bef8AP5cf9/W/xo+23n/P5cf9/W/xqCiiy7Bdk/228/5/Lj/v63+NH228/wCfy4/7+t/jUFFFl2C7J/tt5/z+XH/f1v8AGj7bef8AP5cf9/W/xqCiiy7Bdk/228/5/Lj/AL+t/jR9tvP+fy4/7+t/jUFFFl2C7J/tt5/z+XH/AH9b/Gj7bef8/lx/39b/ABqCiiy7Bdk/228/5/Lj/v63+NH228/5/Lj/AL+t/jUFFFl2C7J/tt5/z+XH/f1v8aPtt5/z+XH/AH9b/GoKKLLsF2T/AG28/wCfy4/7+t/jR9tvP+fy4/7+t/jUFFFl2C7J/tt5/wA/lx/39b/Gj7bef8/lx/39b/GoKKLLsF2TNe3uP+Py4/7+t/jXZ6ed+n2zP8zNEpLHkk4HNcK3Su503/kG2v8A1xT/ANBFc+ISSRtSerOY1b/Wzf8AXY/1rOrR1b/Wzf8AXY/1rOrojsc0dgoooplhRRRQAUUUUAFFFFABRRRQAUUUUAFFFFABRRRQAUUUUAFFFFABRRRQAjdK7nTf+Qba/wDXFP8A0EVwzdK7nTf+Qba/9cU/9BFc2J2RrS3ZzGrf62b/AK7H+tZ1aOrf62b/AK7H+tZ1dEdjnjsFFFFMsKKKKACiiigAooooAKKKKACiiigAooooAKKKKACiiigAooooAKKKKAEbpXc6b/yDbX/rin/oIrhm6V3Om/8AINtf+uKf+giubE7I1pbs5jVv9bN/12P9azq0dW/1s3/XY/1rOrojsc8dgoooplhRRRQAUUUUAFFFFABRRRQAUUUUAFFFFABRRRQAUUUUAFFFFABRRRQAjdK7nTf+Qba/9cU/9BFcM3Su503/AJBtr/1xT/0EVzYnZGtLdnMat/rZv+ux/rWdWjq3+tm/67H+tZ1dEdjnjsFFFFMsKKKKACiiigAooooAKKKKACiiigAooooAKKKKACiiigAooooAKKKKAEbpXc6b/wAg21/64p/6CK4Zuldzpv8AyDbX/rin/oIrmxOyNaW7OY1b/Wzf9dj/AFrOrR1b/Wzf9dj/AFrOrojsYR2CitLTdOS+029kA/0mLBiOTzwSRj3ANV3hjGjQXQBErysrHPYAdqXMr2L5WVaKkkt54VjeaGSNZPuFlIDfSjyJt7R+S+9Bl12nKj1PpVXQiOipPIm2F/Jfywu8ttONvrn0oeCaOFJpIXSF/uuVIB/Gi6CxHRUotLoozi2lKKu5jsOAPWiG2uLhGe3gklVfvFFJApXQWIqKu20EUmjXtwy5lidAjZPy5PNWNStLS3v7yNIZgkcStH5fIQkDlie1Tzq9h8uhlUVI1tcpbi4eCQQn/lptO386sS6ZdQWcN28beXJkkBTlAD1P17VXMgsynRVi8hVJ5Gt4Z0tlIH71cMpx0NRCCZmjVYXLS/6sbT849R60Jpq4rDKKdIjwu0cyNG69VYYIq/FBaWVjFd6hE1xJcE+VAHKAKP4iRzScrAlczqKnW3munlks7WRogSQqgtsHpmo44Zpv9TE8nIX5VJ5PQU7oLDKKlS2uJBIY4JHEX+sKqTt+tRA5HFO4BRRRQAjdK7nTf+Qba/8AXFP/AEEVwzdK7nTf+Qba/wDXFP8A0EVzYnZGtLdnMat/rZv+ux/rWdWhcH7VeXkb8COc4I+pFRfZE/vNXRHVHK5qGjLWm3DWmkXVwn3oriJvrz0q9LaQq+nxKA1tLemSPI4KsAwH64qhDEF0+e1BOyV1LHuMU+TzHtLa28xlFq26KQfez/8AWrnnZSPQo0J1YKUdh93e2/8Ap1u9xPcTSzqyLJHhYmDc45Pbj8KsSH/if60P+nR//QVqnfvHdhme3jjnYgvMmQSf5VJLqsjCRvIhE00XlSy4O5xjFSmraGksLVirsWSR3tNDsy5W3mx5qg43jdjB9qf5slzf67BOxaFYXKoTwu0/Lgdqypp2nhtomwotl2oy9euc1NearLPBIoiijlnAE8qD5pAP5e+Kp2Rx86vY03u54tU0OKORxG1vHuQHhs8HI+lV4LcWV4s73UsEDXhSCGIZ8whsHPOAO1S6hqDWS2HlQQvItohjlYZaMkYNZ9vqD29rHG0Uc5jkMkTyDJjb1H86y9okNyinqXbxQttroUAD7SnA/wB6rF8cXutf9eifyFZMt9JMl2rIoF24d8Z+Uj0qSXUJZ5bqRkQG6jEb4zwB6U1NP+vQn2kS7p8H2Rri0ubqSWd7Ni0GMxxjHAyT1+gqpeSynQdIBkfDNJuG48gNxmpV1OU5doIWnaPypJiDudcYqASg6ellJGrrG26KQ/eTJyf8+9axTbvYl1obGjfZn1PWbEdZYVkT3ZADilcxK2pKZWiFlbxWyyRrllH8RA471TFzJ/av9p4UTf3R908Y/lUUMr293NcDEhn3CVHGVcE5IodNlqaepBqt1Bdx2oheSV4Y/LeSRdpbnjuan1n5rTSpR/qzb7QfcdahuY4ZnDRQrbqBjYhJB9zmprW6NtbG1lijurYtuEco+6fUHtV2aSt0De4aZGYEt7ua7lghecLFFGMmRu5PIGO1XpppLOLX5Lc7H89AGHVcnBI/OqUV+Yo9n2eF0WQywhgcQt7e1Ry3rzJeIyqBdurvj+Ej0qXFt3Za0WhfW4gsYNJkkup4gFMzJGm4Skn5txyPpWJcNG9zM8K7YmclB6DPFXYLwRWq209vFdRRktH5mcoT15Hb2qkYxknPXt6VUFZtilFsjop+xaXYvqa1uRyMibpXc6b/AMg21/64p/6CK4sxoR1Ndrp/Gn2oHaJP5CubEbI0pKzOVH/IR1H/AK7t/NqkqMf8hHUf+u7fzNSVvT+FHnV/jZIhxGfrTs1GDiP/AIFQGrkq/Gz6LL3/ALPESQcVXf7tWGPFVpOM1kpWZ11nemyAnAqOnMc0gFau8j5l73ACpCP3afU00Cpcfu0+ppKmS2NValUU0U8V0RppGTY4CnqKaKetbpWIW47FNIqQGkI4pHRGRCRTDUxFRsKRspEZphp5FMNBqmBNNJopDQUhCaQnikNNJoAeW+Wu307/AJB1r/1xT+QrhCeK7rTf+Qbaf9cU/wDQRXPiNkVE5Yf8hHUf+u7fzapKjA/4mOo/9d2/9CNSYrop/CeXX+NiscR/jTQaVv8AVj/eplcdb42e/gXbDxHVBccITU2ahuj+6NRGOqOmrL93Iq5zSimCniutQPnmhwqQ/wCrT6moxUh/1SfU/wBK05SBRThTBTgaszaJBTlqMVIDTIZIKcBmmA1IBxSFG9xpFRsKlYn60wmpsbKpYhYVGRU5ANMK0WN1NEJFMNSsKjIpWNFMYaYae1MoLTGN0rvNM/5Blp/1xT/0EVwbdDXeaZ/yDLT/AK4p/wCgiuavsjSJx19/yEbvHH75/wD0I1Bz6mp77/kI3f8A12f/ANCNQV0rZHM9yxaZJfn0qzVa0/j/AAqxXPUjeTPSoStTQGobj/V496lJqCc5GKcI6lVJ+4yvSigiiug8yw4U8VGK0rYR/wBlTozqJZiWQH/Ywfw/iFJysTyalMfoKUdfetKGFbi2gBkItwoAQNhWkOc598/pUsFtDG0A2h3QhvLL4GcR5P4ZY/h7VHtBezMoGnrVmdLeP7MyqWLuC7n7rc8jr2/Cn3kESW8sgjCMGOCG6HcRtx/u81aqIxlTZVU1MG4q66WxlLSIrsRkneR/cHY+5pxtreOPc8fCqWUl/wDWfKx/mB+dQ6iHCnYoE00gGr4t7Y7dwC5XcDu+8AFJP45YfhQYbZwPM4LKCX38qMJ/ian2hTpXM1himGtJoY472NPIUb4WPlliRu+bHOfYVIYrWaTfImWAwVQ8vhU7Z68np6VXtSPZPuYzCoyKlcjcQM4zxnrTCK0uSnYhYUw1My1Gy80mbRmQv0Nd5pn/ACC7T/rin/oIrhHHBru9M/5Blp/1xT/0EVy1tkddN3OOvv8AkI3f/XZ//QjUFT33/IRu/wDrs/8A6EagrqWyMHuT2v8AF+FTk8VXt/4qlzUSWp2Un7qHE1DJzTyaiY0RQVJaWGkUlOpprQ5AqzDarLHA2WLSyMmAewAP9arVat7meK2zHCjpDJuEhByjNx698elTK/QaHx6VdSNhQnTI569CPzyKjNo4n8lmQME3sSeEGM8/h6U+aa6giVLlEKFBEFY54U8Hg5yOmfwqMXkhZHEaFI4zHtwSu05znnPc96lOQNItCwVJrWCUnzZnYSBT90AkYHHt1o/s8vOVhcKilA27kpux1I4OCcVXF5cT3CzDa0kQZ+nGMkn+Zp0d3NaQJCFQK37xGIycbgfX1UUe8upLiiYWErIWiwyKpJbP3uT049FPWpnsZiT5k0ZZMIuD1O7bj8DVYXFxcwlUhRotwUAA/IxLFcc+560jahJIriRY3DklgQepO719aXvsi0USJbvJO8KEF0ye/OPw/nUq2Ehkj3PGEOCzZ4Xpwff5h+dQJqMiSyS4QmTAIIPGOmKeb6eBykiJnqVYcHgY7/7INS1IpWJZY/NjuJJNzGOQRLghVQc4OAPbtTTp0w3B3iTb/eJGQACTjHowqBbqWP8AfLjAm8zOP4vT6c1K091NAZFiXyVyvy9hhQe+egXn3paodk9xTYlYzvDCQZ4BGON+f/QKjm0+e3jLzbVVQM9epJGP0PtSPqE+5gwQNyDgdM7s/wDoZprXrFpWCRh5V2uwzznr3xzVLmIcYsrmmMKd16UlWZWsQuvBrudN/wCQbaf9cU/9BFcSw4rttO/5B1r/ANcU/kK5qyskdeHerONvv+Qjd/8AXZ//AEI1BU99/wAhG7/67P8A+hGoK61siHuSQnG6pM1EhxmlzSa1NoSsh5NMNITSE0ImUri0lJmjNUZinpV6zuoILRoXJDyMWZh/DjBXjHPIP51QzT4oJpgxhidwpAJA6E9BUySa1GnY1DqUTSMzOrsFbYZFO3mQnHAzyuKYl5bruUyf6Oyxfudp4CkblPHXrzWWAWDbQTtGWwOlJkGp5EPmNZr2ExXA8yNXZWX5Eb96CoC8kcEHPp1p9nPBJDbW7sJPl2Om3mMfPubJ9iPy9qyGVkbaykN2GOeelEsbwSGOZCjjqp4NHIg5jSstQhjlmab5UmnVyFHRRuI/I7ael3at5KMY0jWMfNtJKsCpIPHfBxj1rIyKdGjysVjUuQMkDsB3ocEK5rrfWxcgsoQKuPk+8MncvTqcjn2p6XtoSN3z5KjZsJLH5efwAIx/jWKM+X5gHyA43ds+lK26Nyjgq68EHqKHTQXaNyeaKFjFLKq3OwYlMZ+Vio5Ixn17Z5qpbXEMVupkf94hkHlgH5t6gZz0x1rOz3PNBal7PSwXNkXtqGLho/MG4Rgo2wDcCM8ZyRkcdsU37TaCJEWUAbGDHady5CnAOPUH2x3rHzS5o9mhcxd1C4jnePyQgjVeNoIIHoc+ntVTNNzRmqUbEvUG6V22n/8AIOtf+uKfyFcQx4rt9O/5B1r/ANcU/kKwxGyNqCs2cbff8hG7/wCuz/8AoRqCp77/AJCN3/12f/0I1BXStkZvcWkoopgLRSUUAFFFFABV+zkj8uzJlRPs9wXkVjgkHb8w9ehFUK0LSziuNPyEVrh2dU5IbjbjHbAyc1E7W1GixG1giRB2hc4G5iByN0ZwQB2+cc5PBqpdywS2cYijiErNlnBClTk8YxnGNvfHFK+mIqyFbpXK5xtUHJAJIODx0P6Uye0WGNdj7yXRTlcFdwzjr6VC5b7lakryxR6tBcGVXjQopKnONqgE/TPT6UtsbeAJFOYJX3yMWyDk7Rt+Yg8Zz1/GnajYwW1tNLCOsw8sZ6RkH+uR+FFrZwNZ2kzR+Y0sojcZPA3df0x+NDta4WdyaGa0jdJ08iJmfGzhtn+sz26cpz9KhWaKGBY3aAh4cSMiLuJLKSvHoB+eagGnAKXebCBQzELkgFVPTP8AtAVKdHCMyyXSqV3MQBklV3cgZz/CfzHNL3e4a9iw89oxZEW3jwxMYyGRjtbaxGAB1AwR6Zqtqs6T7fKeNlEsh+UAHk5B9cVnjmirUEncm4UtJRWhItFJRQAtFJRQAN0ruNN/5Btr/wBcU/kK4Zuldzpv/INtf+uKf+giubEbI2pbs46+/wCQjd/9dn/9CNQVPff8hG7/AOuz/wDoRqCuhbIye4UUUUwCiiigAooooAKtxJdHT3aKcLDlj5WcMcY3Ece696qVetNRFrbrAYy6hzIw9eVI/Vf1qZXsNDG+3GOSd942NiQbMEZXqRj07+9NZr65lG5JGkYhx8mMk9D0/WrP9pwhSoWVtoO0sR8+Qw+bn/a9+lJNqvmOxG7BlSQLgLgAsSvHXk9TUK/YenchjN3mUyz+SsPyuZex5wuMHnlv1qOCS4CP5MpVYUzj23D/ANmwamtryGKeQyK7xNKJV+UEnGeCDxyCRUUFwLVpWgZ1MkYUN0KnIJ/Dg09ewFiBrxLxIJWdkhdogVOFyB03Y54H6VHcveiaXdlvmOSi5A3jJUHrjBPFWDq0Rdn8qTLM3y8YwWLZ+vOKaNURfmVHDBhgdiMqST7/AC4/Glre9g07mesUrfcidvopPbP8qQqwGSpA9xWmNVgM8TtA4ERyuADzkY46fcAH61Xv5xMlugILKmZMHIyeB+O0Ln3qlJ31QrIp0UUVYgooooAKKKKAEbpXc6b/AMg21/64p/6CK4Zuldzpv/INtf8Arin/AKCK5sTsjWluzjr7/kI3f/XZ/wD0I1BU99/yEbv/AK7P/wChGoK6FsjJ7hRRRTAKKKKACiiigANadnAX05ExMFnlYuY+AwUcKfc84FZlGOaUlcE7G61vC58po1ACKoXJIjOUXP4FnqAWdqJYlaCTdKwXywxJj4ycjr0K5/GsjFLj9ahQa6juKw+dh8vBI+U5H4UlFFaCCiiigAooooAKKKKACiiigAooooARuldzpv8AyDbX/rin/oIrhm6V3Om/8g21/wCuKf8AoIrmxOyNaW7OOvv+Qjd/9dn/APQjUFT33/IRu/8Ars//AKEagroWyMnuFFFFMAooooAKKKKACiiigAooooAKKKKACiiigAooooAKKKKACiiigAooooARuldzpv8AyDbX/rin/oIrhm6V3Om/8g21/wCuKf8AoIrmxOyNaW7OOvv+Qjd/9dn/APQjUFT33/IRu/8Ars//AKEagroWyMnuFFFFMAooooAKKKKACiirtvb7LVpZIFl3qWBYlQijPIPrkdKTdgtcpUVYS2EtzHFC+FlXchfqPb3OQR70jWc4J2Ru6A4ztI54yMHngkCi6CzIKKsGyuMACJt5JBXHTGO/4imC1uCCRA+M46d+n9D+RougsyKipZLaeFN8sTIu7blhjn0qKnuAUUUUAFFFFABRRRQAUUUUAI3Su503/kG2v/XFP/QRXDN0rudN/wCQba/9cU/9BFc2J2RrS3Zx19/yEbv/AK7P/wChGoKnvv8AkI3f/XZ//QjUFdC2Rk9wooopgFFFFABRRRQAVbtZoFtnhuWfaW3BQpYf+hCqlFJq4J2LE8sRnUwqHiVNoV1wO/bJ9euamk1J2hiIwZ1ZixI42/LgDn/ZGe/v1qjRS5V1HcsC9kVGUJHhizHr1bGe/wDsirbap+5RlUfaBknqBkls555GGOO/NZlFDhFhdkss7TIisqgISRjPc571FRRVWtsIKKKKACiiigAooooAKKKKAEbpXc6b/wAg21/64p/6CK4Zuldzpv8AyDbX/rin/oIrmxOyNaW7Mmfw2Z7iWf7Xt81y+3y84yc460z/AIRY/wDP7/5C/wDr0UVh7afc19nHsH/CLH/n9/8AIX/16P8AhFj/AM/v/kL/AOvRRT9vU7i9nHsH/CLH/n9/8hf/AF6P+EWP/P7/AOQv/r0UUe3qdw9nHsH/AAix/wCf3/yF/wDXo/4RY/8AP7/5C/8Ar0UUe3qdw9nHsH/CLH/n9/8AIX/16P8AhFj/AM/v/kL/AOvRRR7ep3D2cewf8Isf+f3/AMhf/Xo/4RY/8/v/AJC/+vRRR7ep3D2cewf8Isf+f3/yF/8AXo/4RY/8/v8A5C/+vRRR7ep3D2cewf8ACLH/AJ/f/IX/ANej/hFj/wA/v/kL/wCvRRR7ep3D2cewf8Isf+f3/wAhf/Xo/wCEWP8Az+/+Qv8A69FFHt6ncPZx7B/wix/5/f8AyF/9ej/hFj/z+/8AkL/69FFHt6ncPZx7B/wix/5/f/IX/wBej/hFj/z+/wDkL/69FFHt6ncPZx7B/wAIsf8An9/8hf8A16P+EWP/AD+/+Qv/AK9FFHt6ncPZx7AfCpP/AC+/+Qv/AK9bVuPs1vFB97ykCbumcDGaKKlzlP4hqKjsf//Z"/>
          <p:cNvSpPr>
            <a:spLocks noChangeAspect="1" noChangeArrowheads="1"/>
          </p:cNvSpPr>
          <p:nvPr/>
        </p:nvSpPr>
        <p:spPr bwMode="auto">
          <a:xfrm>
            <a:off x="1492250" y="-136525"/>
            <a:ext cx="2476500" cy="2476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4"/>
          <p:cNvSpPr/>
          <p:nvPr/>
        </p:nvSpPr>
        <p:spPr>
          <a:xfrm>
            <a:off x="5638800" y="1514573"/>
            <a:ext cx="4800600" cy="415498"/>
          </a:xfrm>
          <a:prstGeom prst="rect">
            <a:avLst/>
          </a:prstGeom>
        </p:spPr>
        <p:txBody>
          <a:bodyPr wrap="square" anchor="t">
            <a:spAutoFit/>
          </a:bodyPr>
          <a:lstStyle/>
          <a:p>
            <a:pPr lvl="1">
              <a:lnSpc>
                <a:spcPct val="150000"/>
              </a:lnSpc>
              <a:spcBef>
                <a:spcPts val="0"/>
              </a:spcBef>
              <a:spcAft>
                <a:spcPts val="0"/>
              </a:spcAft>
            </a:pPr>
            <a:endParaRPr lang="en-US" sz="1400" u="sng" dirty="0">
              <a:solidFill>
                <a:schemeClr val="accent5"/>
              </a:solidFill>
              <a:latin typeface="Arial" panose="020B0604020202020204" pitchFamily="34" charset="0"/>
              <a:ea typeface="MS Mincho" panose="02020609040205080304" pitchFamily="49" charset="-128"/>
              <a:cs typeface="Arial" panose="020B0604020202020204" pitchFamily="34" charset="0"/>
            </a:endParaRPr>
          </a:p>
        </p:txBody>
      </p:sp>
      <p:sp>
        <p:nvSpPr>
          <p:cNvPr id="6" name="Title 5"/>
          <p:cNvSpPr>
            <a:spLocks noGrp="1"/>
          </p:cNvSpPr>
          <p:nvPr>
            <p:ph type="title"/>
          </p:nvPr>
        </p:nvSpPr>
        <p:spPr/>
        <p:txBody>
          <a:bodyPr/>
          <a:lstStyle/>
          <a:p>
            <a:r>
              <a:rPr lang="en-US" dirty="0"/>
              <a:t>Key References &amp; Reading</a:t>
            </a:r>
          </a:p>
        </p:txBody>
      </p:sp>
      <p:sp>
        <p:nvSpPr>
          <p:cNvPr id="7" name="Content Placeholder 6"/>
          <p:cNvSpPr>
            <a:spLocks noGrp="1"/>
          </p:cNvSpPr>
          <p:nvPr>
            <p:ph idx="1"/>
          </p:nvPr>
        </p:nvSpPr>
        <p:spPr>
          <a:xfrm>
            <a:off x="1524000" y="1524000"/>
            <a:ext cx="10210800" cy="4575174"/>
          </a:xfrm>
        </p:spPr>
        <p:txBody>
          <a:bodyPr/>
          <a:lstStyle/>
          <a:p>
            <a:pPr marL="0" indent="0">
              <a:buNone/>
            </a:pPr>
            <a:r>
              <a:rPr lang="en-US" altLang="en-US" sz="1300" dirty="0">
                <a:solidFill>
                  <a:srgbClr val="000000"/>
                </a:solidFill>
                <a:ea typeface="MS Pゴシック"/>
                <a:cs typeface="MS Pゴシック"/>
              </a:rPr>
              <a:t>Billings JA. The end-of-life family meeting in intensive care part I: Indications, outcomes, and family Needs. </a:t>
            </a:r>
            <a:r>
              <a:rPr lang="en-US" altLang="en-US" sz="1300" i="1" dirty="0">
                <a:solidFill>
                  <a:srgbClr val="000000"/>
                </a:solidFill>
                <a:ea typeface="MS Pゴシック"/>
                <a:cs typeface="MS Pゴシック"/>
              </a:rPr>
              <a:t>Journal of Palliative Medicine. </a:t>
            </a:r>
            <a:r>
              <a:rPr lang="en-US" altLang="en-US" sz="1300" dirty="0">
                <a:solidFill>
                  <a:srgbClr val="000000"/>
                </a:solidFill>
                <a:ea typeface="MS Pゴシック"/>
                <a:cs typeface="MS Pゴシック"/>
              </a:rPr>
              <a:t>2011;14:1042-1050.</a:t>
            </a:r>
          </a:p>
          <a:p>
            <a:pPr marL="0" indent="0">
              <a:buNone/>
            </a:pPr>
            <a:r>
              <a:rPr lang="en-US" sz="1300" dirty="0"/>
              <a:t>Creutzfeldt CJ, Kluger BM, Holloway RG, eds. </a:t>
            </a:r>
            <a:r>
              <a:rPr lang="en-US" sz="1300" i="1" dirty="0"/>
              <a:t>Neuropalliative Care: A guide to improving the lives of patients and families affected by neurologic disease</a:t>
            </a:r>
            <a:r>
              <a:rPr lang="en-US" sz="1300" dirty="0"/>
              <a:t>. Cham, Switzerland: Springer; 2019. </a:t>
            </a:r>
          </a:p>
          <a:p>
            <a:pPr marL="0" indent="0">
              <a:buNone/>
            </a:pPr>
            <a:r>
              <a:rPr lang="en-US" altLang="en-US" sz="1300" dirty="0" err="1">
                <a:solidFill>
                  <a:srgbClr val="000000"/>
                </a:solidFill>
                <a:ea typeface="MS Pゴシック"/>
                <a:cs typeface="MS Pゴシック"/>
              </a:rPr>
              <a:t>Fineberg</a:t>
            </a:r>
            <a:r>
              <a:rPr lang="en-US" altLang="en-US" sz="1300" dirty="0">
                <a:solidFill>
                  <a:srgbClr val="000000"/>
                </a:solidFill>
                <a:ea typeface="MS Pゴシック"/>
                <a:cs typeface="MS Pゴシック"/>
              </a:rPr>
              <a:t> IC, Kawashima M, Asch SM. Communication with families facing life-threatening illness: A research-based model for family conferences. </a:t>
            </a:r>
            <a:r>
              <a:rPr lang="en-US" altLang="en-US" sz="1300" i="1" dirty="0" err="1">
                <a:solidFill>
                  <a:srgbClr val="000000"/>
                </a:solidFill>
                <a:ea typeface="MS Pゴシック"/>
                <a:cs typeface="MS Pゴシック"/>
              </a:rPr>
              <a:t>Jnl</a:t>
            </a:r>
            <a:r>
              <a:rPr lang="en-US" altLang="en-US" sz="1300" i="1" dirty="0">
                <a:solidFill>
                  <a:srgbClr val="000000"/>
                </a:solidFill>
                <a:ea typeface="MS Pゴシック"/>
                <a:cs typeface="MS Pゴシック"/>
              </a:rPr>
              <a:t> of Palliative Medicine. </a:t>
            </a:r>
            <a:r>
              <a:rPr lang="en-US" altLang="en-US" sz="1300" dirty="0">
                <a:solidFill>
                  <a:srgbClr val="000000"/>
                </a:solidFill>
                <a:ea typeface="MS Pゴシック"/>
                <a:cs typeface="MS Pゴシック"/>
              </a:rPr>
              <a:t>2011;14:421-427.</a:t>
            </a:r>
          </a:p>
          <a:p>
            <a:pPr marL="0" indent="0">
              <a:buNone/>
            </a:pPr>
            <a:r>
              <a:rPr lang="en-US" altLang="en-US" sz="1300" dirty="0">
                <a:solidFill>
                  <a:srgbClr val="000000"/>
                </a:solidFill>
                <a:ea typeface="MS Pゴシック"/>
                <a:cs typeface="MS Pゴシック"/>
              </a:rPr>
              <a:t>Hudson P, Thomas K, Girgis A, Mitchell G, Philip J, Parker D, </a:t>
            </a:r>
            <a:r>
              <a:rPr lang="en-US" altLang="en-US" sz="1300" dirty="0" err="1">
                <a:solidFill>
                  <a:srgbClr val="000000"/>
                </a:solidFill>
                <a:ea typeface="MS Pゴシック"/>
                <a:cs typeface="MS Pゴシック"/>
              </a:rPr>
              <a:t>Currow</a:t>
            </a:r>
            <a:r>
              <a:rPr lang="en-US" altLang="en-US" sz="1300" dirty="0">
                <a:solidFill>
                  <a:srgbClr val="000000"/>
                </a:solidFill>
                <a:ea typeface="MS Pゴシック"/>
                <a:cs typeface="MS Pゴシック"/>
              </a:rPr>
              <a:t> D, Liew D, Le B, Moran J, Brand C. Benefits of family meetings for hospitalized palliative care patients and their family caregivers. </a:t>
            </a:r>
            <a:r>
              <a:rPr lang="en-US" altLang="en-US" sz="1300" i="1" dirty="0">
                <a:solidFill>
                  <a:srgbClr val="000000"/>
                </a:solidFill>
                <a:ea typeface="MS Pゴシック"/>
                <a:cs typeface="MS Pゴシック"/>
              </a:rPr>
              <a:t>JPSM</a:t>
            </a:r>
            <a:r>
              <a:rPr lang="en-US" altLang="en-US" sz="1300" dirty="0">
                <a:solidFill>
                  <a:srgbClr val="000000"/>
                </a:solidFill>
                <a:ea typeface="MS Pゴシック"/>
                <a:cs typeface="MS Pゴシック"/>
              </a:rPr>
              <a:t>. 2018;56:e56–e57. </a:t>
            </a:r>
          </a:p>
          <a:p>
            <a:pPr marL="0" indent="0">
              <a:buNone/>
            </a:pPr>
            <a:r>
              <a:rPr lang="en-US" altLang="en-US" sz="1300" dirty="0">
                <a:solidFill>
                  <a:srgbClr val="000000"/>
                </a:solidFill>
                <a:ea typeface="MS Pゴシック"/>
                <a:cs typeface="MS Pゴシック"/>
              </a:rPr>
              <a:t>Hudson P, Thomas T, Quinn K, Aranda S. Family meetings in palliative care: Are they effective? </a:t>
            </a:r>
            <a:r>
              <a:rPr lang="en-US" altLang="en-US" sz="1300" i="1" dirty="0" err="1">
                <a:solidFill>
                  <a:srgbClr val="000000"/>
                </a:solidFill>
                <a:ea typeface="MS Pゴシック"/>
                <a:cs typeface="MS Pゴシック"/>
              </a:rPr>
              <a:t>Palliat</a:t>
            </a:r>
            <a:r>
              <a:rPr lang="en-US" altLang="en-US" sz="1300" i="1" dirty="0">
                <a:solidFill>
                  <a:srgbClr val="000000"/>
                </a:solidFill>
                <a:ea typeface="MS Pゴシック"/>
                <a:cs typeface="MS Pゴシック"/>
              </a:rPr>
              <a:t> Med</a:t>
            </a:r>
            <a:r>
              <a:rPr lang="en-US" altLang="en-US" sz="1300" dirty="0">
                <a:solidFill>
                  <a:srgbClr val="000000"/>
                </a:solidFill>
                <a:ea typeface="MS Pゴシック"/>
                <a:cs typeface="MS Pゴシック"/>
              </a:rPr>
              <a:t>. 2009; 23:150-7. </a:t>
            </a:r>
          </a:p>
          <a:p>
            <a:pPr marL="0" indent="0">
              <a:buNone/>
            </a:pPr>
            <a:r>
              <a:rPr lang="en-US" altLang="en-US" sz="1300" dirty="0">
                <a:solidFill>
                  <a:srgbClr val="000000"/>
                </a:solidFill>
                <a:ea typeface="MS Pゴシック"/>
                <a:cs typeface="MS Pゴシック"/>
              </a:rPr>
              <a:t>Mehta A, Cohen SR, Chan LS. Palliative care: A need for a family systems approach. </a:t>
            </a:r>
            <a:r>
              <a:rPr lang="en-US" altLang="en-US" sz="1300" i="1" dirty="0" err="1">
                <a:solidFill>
                  <a:srgbClr val="000000"/>
                </a:solidFill>
                <a:ea typeface="MS Pゴシック"/>
                <a:cs typeface="MS Pゴシック"/>
              </a:rPr>
              <a:t>Palliat</a:t>
            </a:r>
            <a:r>
              <a:rPr lang="en-US" altLang="en-US" sz="1300" i="1" dirty="0">
                <a:solidFill>
                  <a:srgbClr val="000000"/>
                </a:solidFill>
                <a:ea typeface="MS Pゴシック"/>
                <a:cs typeface="MS Pゴシック"/>
              </a:rPr>
              <a:t> Support Care</a:t>
            </a:r>
            <a:r>
              <a:rPr lang="en-US" altLang="en-US" sz="1300" dirty="0">
                <a:solidFill>
                  <a:srgbClr val="000000"/>
                </a:solidFill>
                <a:ea typeface="MS Pゴシック"/>
                <a:cs typeface="MS Pゴシック"/>
              </a:rPr>
              <a:t>. 2009 Jun;7:235-43. </a:t>
            </a:r>
          </a:p>
          <a:p>
            <a:pPr marL="0" indent="0">
              <a:buNone/>
            </a:pPr>
            <a:r>
              <a:rPr lang="en-US" altLang="en-US" sz="1300" dirty="0">
                <a:solidFill>
                  <a:srgbClr val="000000"/>
                </a:solidFill>
                <a:ea typeface="MS Pゴシック"/>
                <a:cs typeface="MS Pゴシック"/>
              </a:rPr>
              <a:t>Nelson JE, Walker AS, Luhrs CA, Cortez TB, Pronovost PJ. Family meetings made simpler: A toolkit for the intensive care unit</a:t>
            </a:r>
            <a:r>
              <a:rPr lang="en-US" altLang="en-US" sz="1300" i="1" dirty="0">
                <a:solidFill>
                  <a:srgbClr val="000000"/>
                </a:solidFill>
                <a:ea typeface="MS Pゴシック"/>
                <a:cs typeface="MS Pゴシック"/>
              </a:rPr>
              <a:t>. Journal of Critical Care.</a:t>
            </a:r>
            <a:r>
              <a:rPr lang="en-US" altLang="en-US" sz="1300" dirty="0">
                <a:solidFill>
                  <a:srgbClr val="000000"/>
                </a:solidFill>
                <a:ea typeface="MS Pゴシック"/>
                <a:cs typeface="MS Pゴシック"/>
              </a:rPr>
              <a:t> 2009; 24:626.e7-626.e14.</a:t>
            </a:r>
          </a:p>
          <a:p>
            <a:pPr marL="0" indent="0">
              <a:buNone/>
            </a:pPr>
            <a:r>
              <a:rPr lang="en-US" altLang="en-US" sz="1300" dirty="0">
                <a:solidFill>
                  <a:srgbClr val="000000"/>
                </a:solidFill>
                <a:ea typeface="MS Pゴシック"/>
                <a:cs typeface="MS Pゴシック"/>
              </a:rPr>
              <a:t>Sullivan SS, Ferreira da Rosa Silva C, Meeker MA. Family meetings at end of life, a systematic review.  </a:t>
            </a:r>
            <a:r>
              <a:rPr lang="en-US" altLang="en-US" sz="1300" i="1" dirty="0">
                <a:solidFill>
                  <a:srgbClr val="000000"/>
                </a:solidFill>
                <a:ea typeface="MS Pゴシック"/>
                <a:cs typeface="MS Pゴシック"/>
              </a:rPr>
              <a:t>Journal of Hospice &amp; Palliative Nursing</a:t>
            </a:r>
            <a:r>
              <a:rPr lang="en-US" altLang="en-US" sz="1300" dirty="0">
                <a:solidFill>
                  <a:srgbClr val="000000"/>
                </a:solidFill>
                <a:ea typeface="MS Pゴシック"/>
                <a:cs typeface="MS Pゴシック"/>
              </a:rPr>
              <a:t>. 2015;17:196-205.</a:t>
            </a:r>
          </a:p>
          <a:p>
            <a:pPr marL="0" indent="0">
              <a:buNone/>
            </a:pPr>
            <a:endParaRPr lang="en-US" altLang="en-US" sz="1300" dirty="0">
              <a:solidFill>
                <a:srgbClr val="000000"/>
              </a:solidFill>
              <a:ea typeface="MS Pゴシック"/>
              <a:cs typeface="MS Pゴシック"/>
            </a:endParaRPr>
          </a:p>
          <a:p>
            <a:pPr marL="0" indent="0">
              <a:buNone/>
            </a:pPr>
            <a:endParaRPr lang="en-US" altLang="en-US" sz="1300" dirty="0">
              <a:solidFill>
                <a:srgbClr val="000000"/>
              </a:solidFill>
              <a:ea typeface="MS Pゴシック"/>
              <a:cs typeface="MS Pゴシック"/>
            </a:endParaRPr>
          </a:p>
          <a:p>
            <a:pPr marL="0" indent="0">
              <a:buNone/>
            </a:pPr>
            <a:endParaRPr lang="en-US" altLang="en-US" sz="1300" dirty="0">
              <a:solidFill>
                <a:srgbClr val="000000"/>
              </a:solidFill>
              <a:ea typeface="MS Pゴシック"/>
              <a:cs typeface="MS Pゴシック"/>
            </a:endParaRPr>
          </a:p>
          <a:p>
            <a:pPr marL="0" indent="0">
              <a:buNone/>
            </a:pPr>
            <a:endParaRPr lang="en-US" altLang="en-US" sz="1600" dirty="0"/>
          </a:p>
          <a:p>
            <a:pPr marL="0" indent="0">
              <a:buNone/>
            </a:pPr>
            <a:endParaRPr lang="en-US" sz="1600" dirty="0"/>
          </a:p>
          <a:p>
            <a:pPr marL="0" indent="0">
              <a:buNone/>
            </a:pPr>
            <a:endParaRPr lang="en-US" sz="1600" dirty="0"/>
          </a:p>
          <a:p>
            <a:pPr marL="457200" indent="-457200">
              <a:buFont typeface="+mj-lt"/>
              <a:buAutoNum type="arabicPeriod"/>
            </a:pPr>
            <a:endParaRPr lang="en-US" sz="2400" dirty="0"/>
          </a:p>
          <a:p>
            <a:pPr marL="0" indent="0">
              <a:buNone/>
            </a:pPr>
            <a:endParaRPr lang="en-US" sz="2400" dirty="0"/>
          </a:p>
        </p:txBody>
      </p:sp>
    </p:spTree>
    <p:extLst>
      <p:ext uri="{BB962C8B-B14F-4D97-AF65-F5344CB8AC3E}">
        <p14:creationId xmlns:p14="http://schemas.microsoft.com/office/powerpoint/2010/main" val="1952599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524000" y="3962400"/>
            <a:ext cx="10210800" cy="2438402"/>
          </a:xfrm>
        </p:spPr>
        <p:txBody>
          <a:bodyPr/>
          <a:lstStyle/>
          <a:p>
            <a:r>
              <a:rPr lang="en-US" dirty="0"/>
              <a:t>The information found in this module complements Chapter 20: Caregiver Assessment and Support, in</a:t>
            </a:r>
            <a:br>
              <a:rPr lang="en-US" dirty="0"/>
            </a:br>
            <a:r>
              <a:rPr lang="en-US" dirty="0"/>
              <a:t>Creutzfeldt CJ, Kluger BM, Holloway RG, eds. </a:t>
            </a:r>
            <a:r>
              <a:rPr lang="en-US" i="1" dirty="0" err="1"/>
              <a:t>Neuropalliative</a:t>
            </a:r>
            <a:r>
              <a:rPr lang="en-US" i="1" dirty="0"/>
              <a:t> Care: A guide to improving the lives of patients and families affected by neurologic disease</a:t>
            </a:r>
            <a:r>
              <a:rPr lang="en-US" dirty="0"/>
              <a:t>. Cham, Switzerland: Springer; 2019. </a:t>
            </a:r>
          </a:p>
        </p:txBody>
      </p:sp>
      <p:sp>
        <p:nvSpPr>
          <p:cNvPr id="6" name="Title 3">
            <a:extLst>
              <a:ext uri="{FF2B5EF4-FFF2-40B4-BE49-F238E27FC236}">
                <a16:creationId xmlns:a16="http://schemas.microsoft.com/office/drawing/2014/main" id="{D61849A7-9944-956F-1A3A-D7064BBF5CB7}"/>
              </a:ext>
            </a:extLst>
          </p:cNvPr>
          <p:cNvSpPr>
            <a:spLocks noGrp="1"/>
          </p:cNvSpPr>
          <p:nvPr/>
        </p:nvSpPr>
        <p:spPr>
          <a:xfrm>
            <a:off x="990600" y="889000"/>
            <a:ext cx="11201400" cy="3302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5400" dirty="0"/>
              <a:t>For more information,</a:t>
            </a:r>
            <a:br>
              <a:rPr lang="en-US" sz="5400" dirty="0"/>
            </a:br>
            <a:r>
              <a:rPr lang="en-US" sz="5400" dirty="0"/>
              <a:t> visit:</a:t>
            </a:r>
            <a:br>
              <a:rPr lang="en-US" sz="5400" dirty="0"/>
            </a:br>
            <a:r>
              <a:rPr lang="en-US" sz="5300" dirty="0">
                <a:solidFill>
                  <a:schemeClr val="tx2"/>
                </a:solidFill>
              </a:rPr>
              <a:t>www.EPEC.net</a:t>
            </a:r>
            <a:r>
              <a:rPr lang="en-US" sz="5300" dirty="0"/>
              <a:t> or </a:t>
            </a:r>
            <a:r>
              <a:rPr lang="en-US" sz="5300" dirty="0">
                <a:solidFill>
                  <a:schemeClr val="tx2"/>
                </a:solidFill>
              </a:rPr>
              <a:t>www.inpcs.org/EPEC-N</a:t>
            </a:r>
          </a:p>
        </p:txBody>
      </p:sp>
    </p:spTree>
    <p:extLst>
      <p:ext uri="{BB962C8B-B14F-4D97-AF65-F5344CB8AC3E}">
        <p14:creationId xmlns:p14="http://schemas.microsoft.com/office/powerpoint/2010/main" val="36535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idx="1"/>
          </p:nvPr>
        </p:nvSpPr>
        <p:spPr/>
        <p:txBody>
          <a:bodyPr/>
          <a:lstStyle/>
          <a:p>
            <a:r>
              <a:rPr lang="en-US" dirty="0"/>
              <a:t>National Institute of Nursing Research (R01NR016037) for funding and support of this work.</a:t>
            </a:r>
          </a:p>
        </p:txBody>
      </p:sp>
    </p:spTree>
    <p:extLst>
      <p:ext uri="{BB962C8B-B14F-4D97-AF65-F5344CB8AC3E}">
        <p14:creationId xmlns:p14="http://schemas.microsoft.com/office/powerpoint/2010/main" val="295322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Objectives</a:t>
            </a:r>
          </a:p>
        </p:txBody>
      </p:sp>
      <p:sp>
        <p:nvSpPr>
          <p:cNvPr id="6147" name="Rectangle 3"/>
          <p:cNvSpPr>
            <a:spLocks noGrp="1" noChangeArrowheads="1"/>
          </p:cNvSpPr>
          <p:nvPr>
            <p:ph idx="1"/>
          </p:nvPr>
        </p:nvSpPr>
        <p:spPr/>
        <p:txBody>
          <a:bodyPr/>
          <a:lstStyle/>
          <a:p>
            <a:r>
              <a:rPr lang="en-US" altLang="en-US" dirty="0"/>
              <a:t>Describe a framework for assessing the psychological, social and spiritual needs of the patient and family facing serious illness and dying.</a:t>
            </a:r>
          </a:p>
          <a:p>
            <a:r>
              <a:rPr lang="en-US" altLang="en-US" dirty="0"/>
              <a:t>Identify interventions, including the use of family meetings, that can be helpful in optimizing communication and care planning with patients and their caregivers.</a:t>
            </a:r>
          </a:p>
        </p:txBody>
      </p:sp>
    </p:spTree>
    <p:extLst>
      <p:ext uri="{BB962C8B-B14F-4D97-AF65-F5344CB8AC3E}">
        <p14:creationId xmlns:p14="http://schemas.microsoft.com/office/powerpoint/2010/main" val="148788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Case Study: Mr. Harris</a:t>
            </a:r>
          </a:p>
        </p:txBody>
      </p:sp>
      <p:sp>
        <p:nvSpPr>
          <p:cNvPr id="6147" name="Rectangle 3"/>
          <p:cNvSpPr>
            <a:spLocks noGrp="1" noChangeArrowheads="1"/>
          </p:cNvSpPr>
          <p:nvPr>
            <p:ph idx="1"/>
          </p:nvPr>
        </p:nvSpPr>
        <p:spPr/>
        <p:txBody>
          <a:bodyPr/>
          <a:lstStyle/>
          <a:p>
            <a:r>
              <a:rPr lang="en-US" altLang="en-US" dirty="0"/>
              <a:t>Mr. Harris is a 76 yo with a previous history of atrial fibrillation who presented with right hemiparesis and aphasia. He was diagnosed with an MCA stroke and received thrombolysis. When he presented 2 weeks ago, he and his family had hoped for rehabilitation. But his course has been complicated by pneumonia and sepsis and he is now intubated and in the ICU. His renal function is worsening and he has intermittently required pressors to maintain his blood pressure.</a:t>
            </a:r>
          </a:p>
          <a:p>
            <a:r>
              <a:rPr lang="en-US" altLang="en-US" dirty="0"/>
              <a:t>He is now 7 days into his ICU course and his family has asked to meet with the medical team to discuss his progress and next steps in his care.</a:t>
            </a:r>
          </a:p>
        </p:txBody>
      </p:sp>
    </p:spTree>
    <p:extLst>
      <p:ext uri="{BB962C8B-B14F-4D97-AF65-F5344CB8AC3E}">
        <p14:creationId xmlns:p14="http://schemas.microsoft.com/office/powerpoint/2010/main" val="420407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Case Discussion</a:t>
            </a:r>
          </a:p>
        </p:txBody>
      </p:sp>
      <p:sp>
        <p:nvSpPr>
          <p:cNvPr id="6147" name="Rectangle 3"/>
          <p:cNvSpPr>
            <a:spLocks noGrp="1" noChangeArrowheads="1"/>
          </p:cNvSpPr>
          <p:nvPr>
            <p:ph idx="1"/>
          </p:nvPr>
        </p:nvSpPr>
        <p:spPr/>
        <p:txBody>
          <a:bodyPr/>
          <a:lstStyle/>
          <a:p>
            <a:r>
              <a:rPr lang="en-US" altLang="en-US" dirty="0"/>
              <a:t>What do you imagine some of their concerns will be?</a:t>
            </a:r>
          </a:p>
          <a:p>
            <a:r>
              <a:rPr lang="en-US" altLang="en-US" dirty="0"/>
              <a:t>How might you approach these concerns?</a:t>
            </a:r>
          </a:p>
          <a:p>
            <a:r>
              <a:rPr lang="en-US" altLang="en-US" dirty="0"/>
              <a:t>What challenges do you foresee?</a:t>
            </a:r>
          </a:p>
        </p:txBody>
      </p:sp>
    </p:spTree>
    <p:extLst>
      <p:ext uri="{BB962C8B-B14F-4D97-AF65-F5344CB8AC3E}">
        <p14:creationId xmlns:p14="http://schemas.microsoft.com/office/powerpoint/2010/main" val="14167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a:t>Family Systems</a:t>
            </a:r>
          </a:p>
        </p:txBody>
      </p:sp>
      <p:sp>
        <p:nvSpPr>
          <p:cNvPr id="31747" name="Rectangle 3"/>
          <p:cNvSpPr>
            <a:spLocks noGrp="1" noChangeArrowheads="1"/>
          </p:cNvSpPr>
          <p:nvPr>
            <p:ph idx="1"/>
          </p:nvPr>
        </p:nvSpPr>
        <p:spPr/>
        <p:txBody>
          <a:bodyPr/>
          <a:lstStyle/>
          <a:p>
            <a:r>
              <a:rPr lang="en-US" altLang="en-US" dirty="0"/>
              <a:t>A family systems approach appreciates that medical decision making is a process in which the family plays a necessary supportive role to the patient</a:t>
            </a:r>
          </a:p>
          <a:p>
            <a:r>
              <a:rPr lang="en-US" altLang="en-US" dirty="0"/>
              <a:t>Recognizes the interdependence of each member of the family to maintain equilibrium in the family</a:t>
            </a:r>
          </a:p>
        </p:txBody>
      </p:sp>
    </p:spTree>
    <p:extLst>
      <p:ext uri="{BB962C8B-B14F-4D97-AF65-F5344CB8AC3E}">
        <p14:creationId xmlns:p14="http://schemas.microsoft.com/office/powerpoint/2010/main" val="1720472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p:cNvSpPr>
            <a:spLocks noGrp="1" noChangeArrowheads="1"/>
          </p:cNvSpPr>
          <p:nvPr>
            <p:ph type="title"/>
          </p:nvPr>
        </p:nvSpPr>
        <p:spPr/>
        <p:txBody>
          <a:bodyPr/>
          <a:lstStyle/>
          <a:p>
            <a:r>
              <a:rPr lang="en-US" altLang="en-US" dirty="0"/>
              <a:t>Family Systems</a:t>
            </a:r>
          </a:p>
        </p:txBody>
      </p:sp>
      <p:sp>
        <p:nvSpPr>
          <p:cNvPr id="33794" name="Rectangle 3"/>
          <p:cNvSpPr>
            <a:spLocks noGrp="1" noChangeArrowheads="1"/>
          </p:cNvSpPr>
          <p:nvPr>
            <p:ph idx="1"/>
          </p:nvPr>
        </p:nvSpPr>
        <p:spPr/>
        <p:txBody>
          <a:bodyPr/>
          <a:lstStyle/>
          <a:p>
            <a:r>
              <a:rPr lang="en-US" altLang="en-US" dirty="0"/>
              <a:t>Families are competent functional units that work effectively to adapt to life cycle transitions and to counter and remove stresses that inhibit optimal functioning.</a:t>
            </a:r>
          </a:p>
          <a:p>
            <a:r>
              <a:rPr lang="en-US" altLang="en-US" dirty="0"/>
              <a:t>Task of the health care team is to support the family’s positive adaptive capabilities so that systemic equilibrium is eventually reestablished to support the health and well-being of all surviving members.</a:t>
            </a:r>
          </a:p>
          <a:p>
            <a:r>
              <a:rPr lang="en-US" altLang="en-US" dirty="0"/>
              <a:t>Families have different levels of relational ability that are based on strengths and vulnerabilities of individuals.</a:t>
            </a:r>
          </a:p>
          <a:p>
            <a:endParaRPr lang="en-US" altLang="en-US" dirty="0"/>
          </a:p>
        </p:txBody>
      </p:sp>
    </p:spTree>
    <p:extLst>
      <p:ext uri="{BB962C8B-B14F-4D97-AF65-F5344CB8AC3E}">
        <p14:creationId xmlns:p14="http://schemas.microsoft.com/office/powerpoint/2010/main" val="840773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EPEC-N Theme 2</Template>
  <TotalTime>68835</TotalTime>
  <Words>4551</Words>
  <Application>Microsoft Office PowerPoint</Application>
  <PresentationFormat>Widescreen</PresentationFormat>
  <Paragraphs>308</Paragraphs>
  <Slides>34</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Calibri Light</vt:lpstr>
      <vt:lpstr>Monotype Sorts</vt:lpstr>
      <vt:lpstr>Perpetua</vt:lpstr>
      <vt:lpstr>Times New Roman</vt:lpstr>
      <vt:lpstr>Verdana</vt:lpstr>
      <vt:lpstr>Wingdings 2</vt:lpstr>
      <vt:lpstr>Office Theme</vt:lpstr>
      <vt:lpstr>GENERAL PRESENTER NOTES</vt:lpstr>
      <vt:lpstr>GENERAL PRESENTER NOTES</vt:lpstr>
      <vt:lpstr>Working with Families</vt:lpstr>
      <vt:lpstr>Acknowledgement</vt:lpstr>
      <vt:lpstr>Objectives</vt:lpstr>
      <vt:lpstr>Case Study: Mr. Harris</vt:lpstr>
      <vt:lpstr>Case Discussion</vt:lpstr>
      <vt:lpstr>Family Systems</vt:lpstr>
      <vt:lpstr>Family Systems</vt:lpstr>
      <vt:lpstr>Factors Influencing How Families Cope</vt:lpstr>
      <vt:lpstr>Current Medical Illness</vt:lpstr>
      <vt:lpstr>Family Structure/Roles</vt:lpstr>
      <vt:lpstr> Family Structure/Roles</vt:lpstr>
      <vt:lpstr>Patterns of Communication and Relating</vt:lpstr>
      <vt:lpstr>Cultural Norms, Values and Beliefs</vt:lpstr>
      <vt:lpstr>Socioeconomic Factors and External Resources</vt:lpstr>
      <vt:lpstr>Past Experiences</vt:lpstr>
      <vt:lpstr>Coping History, Strengths</vt:lpstr>
      <vt:lpstr>Family Meetings</vt:lpstr>
      <vt:lpstr>Purpose of Family Meetings</vt:lpstr>
      <vt:lpstr>Barriers to Family Meetings</vt:lpstr>
      <vt:lpstr>Family Meeting Skills</vt:lpstr>
      <vt:lpstr>Benefits to the Team</vt:lpstr>
      <vt:lpstr>Three Phases of Family Meetings</vt:lpstr>
      <vt:lpstr>1. Before the Meeting</vt:lpstr>
      <vt:lpstr>2. During the Meeting</vt:lpstr>
      <vt:lpstr>2. During the Meeting, continued</vt:lpstr>
      <vt:lpstr>3. After the Meeting</vt:lpstr>
      <vt:lpstr>Case Revisited, as a role play</vt:lpstr>
      <vt:lpstr>Role Play</vt:lpstr>
      <vt:lpstr>Role Play Discussion</vt:lpstr>
      <vt:lpstr>Summary</vt:lpstr>
      <vt:lpstr>Key References &amp;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Neuropsychology of  Refractory Depression</dc:title>
  <dc:creator>Tom Kiely</dc:creator>
  <cp:lastModifiedBy>Brennan Summers (INPCS)</cp:lastModifiedBy>
  <cp:revision>2943</cp:revision>
  <cp:lastPrinted>2018-01-30T19:53:04Z</cp:lastPrinted>
  <dcterms:created xsi:type="dcterms:W3CDTF">2012-07-25T05:03:17Z</dcterms:created>
  <dcterms:modified xsi:type="dcterms:W3CDTF">2022-05-25T14:38:08Z</dcterms:modified>
</cp:coreProperties>
</file>