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37"/>
  </p:notesMasterIdLst>
  <p:handoutMasterIdLst>
    <p:handoutMasterId r:id="rId38"/>
  </p:handoutMasterIdLst>
  <p:sldIdLst>
    <p:sldId id="256" r:id="rId2"/>
    <p:sldId id="895" r:id="rId3"/>
    <p:sldId id="387" r:id="rId4"/>
    <p:sldId id="1126" r:id="rId5"/>
    <p:sldId id="838" r:id="rId6"/>
    <p:sldId id="840" r:id="rId7"/>
    <p:sldId id="799" r:id="rId8"/>
    <p:sldId id="798" r:id="rId9"/>
    <p:sldId id="801" r:id="rId10"/>
    <p:sldId id="803" r:id="rId11"/>
    <p:sldId id="894" r:id="rId12"/>
    <p:sldId id="869" r:id="rId13"/>
    <p:sldId id="892" r:id="rId14"/>
    <p:sldId id="885" r:id="rId15"/>
    <p:sldId id="808" r:id="rId16"/>
    <p:sldId id="877" r:id="rId17"/>
    <p:sldId id="878" r:id="rId18"/>
    <p:sldId id="843" r:id="rId19"/>
    <p:sldId id="879" r:id="rId20"/>
    <p:sldId id="897" r:id="rId21"/>
    <p:sldId id="887" r:id="rId22"/>
    <p:sldId id="811" r:id="rId23"/>
    <p:sldId id="813" r:id="rId24"/>
    <p:sldId id="815" r:id="rId25"/>
    <p:sldId id="816" r:id="rId26"/>
    <p:sldId id="818" r:id="rId27"/>
    <p:sldId id="819" r:id="rId28"/>
    <p:sldId id="898" r:id="rId29"/>
    <p:sldId id="467" r:id="rId30"/>
    <p:sldId id="899" r:id="rId31"/>
    <p:sldId id="900" r:id="rId32"/>
    <p:sldId id="890" r:id="rId33"/>
    <p:sldId id="884" r:id="rId34"/>
    <p:sldId id="316" r:id="rId35"/>
    <p:sldId id="319" r:id="rId36"/>
  </p:sldIdLst>
  <p:sldSz cx="12192000" cy="6858000"/>
  <p:notesSz cx="7010400" cy="9296400"/>
  <p:defaultTextStyle>
    <a:defPPr>
      <a:defRPr lang="en-US"/>
    </a:defPPr>
    <a:lvl1pPr algn="l" rtl="0" fontAlgn="base">
      <a:spcBef>
        <a:spcPct val="0"/>
      </a:spcBef>
      <a:spcAft>
        <a:spcPct val="0"/>
      </a:spcAft>
      <a:defRPr sz="1067" kern="1200">
        <a:solidFill>
          <a:schemeClr val="tx1"/>
        </a:solidFill>
        <a:latin typeface="Verdana" pitchFamily="34" charset="0"/>
        <a:ea typeface="ＭＳ Ｐゴシック" charset="-128"/>
        <a:cs typeface="+mn-cs"/>
      </a:defRPr>
    </a:lvl1pPr>
    <a:lvl2pPr marL="609585" algn="l" rtl="0" fontAlgn="base">
      <a:spcBef>
        <a:spcPct val="0"/>
      </a:spcBef>
      <a:spcAft>
        <a:spcPct val="0"/>
      </a:spcAft>
      <a:defRPr sz="1067" kern="1200">
        <a:solidFill>
          <a:schemeClr val="tx1"/>
        </a:solidFill>
        <a:latin typeface="Verdana" pitchFamily="34" charset="0"/>
        <a:ea typeface="ＭＳ Ｐゴシック" charset="-128"/>
        <a:cs typeface="+mn-cs"/>
      </a:defRPr>
    </a:lvl2pPr>
    <a:lvl3pPr marL="1219170" algn="l" rtl="0" fontAlgn="base">
      <a:spcBef>
        <a:spcPct val="0"/>
      </a:spcBef>
      <a:spcAft>
        <a:spcPct val="0"/>
      </a:spcAft>
      <a:defRPr sz="1067" kern="1200">
        <a:solidFill>
          <a:schemeClr val="tx1"/>
        </a:solidFill>
        <a:latin typeface="Verdana" pitchFamily="34" charset="0"/>
        <a:ea typeface="ＭＳ Ｐゴシック" charset="-128"/>
        <a:cs typeface="+mn-cs"/>
      </a:defRPr>
    </a:lvl3pPr>
    <a:lvl4pPr marL="1828754" algn="l" rtl="0" fontAlgn="base">
      <a:spcBef>
        <a:spcPct val="0"/>
      </a:spcBef>
      <a:spcAft>
        <a:spcPct val="0"/>
      </a:spcAft>
      <a:defRPr sz="1067" kern="1200">
        <a:solidFill>
          <a:schemeClr val="tx1"/>
        </a:solidFill>
        <a:latin typeface="Verdana" pitchFamily="34" charset="0"/>
        <a:ea typeface="ＭＳ Ｐゴシック" charset="-128"/>
        <a:cs typeface="+mn-cs"/>
      </a:defRPr>
    </a:lvl4pPr>
    <a:lvl5pPr marL="2438339" algn="l" rtl="0" fontAlgn="base">
      <a:spcBef>
        <a:spcPct val="0"/>
      </a:spcBef>
      <a:spcAft>
        <a:spcPct val="0"/>
      </a:spcAft>
      <a:defRPr sz="1067" kern="1200">
        <a:solidFill>
          <a:schemeClr val="tx1"/>
        </a:solidFill>
        <a:latin typeface="Verdana" pitchFamily="34" charset="0"/>
        <a:ea typeface="ＭＳ Ｐゴシック" charset="-128"/>
        <a:cs typeface="+mn-cs"/>
      </a:defRPr>
    </a:lvl5pPr>
    <a:lvl6pPr marL="3047924" algn="l" defTabSz="1219170" rtl="0" eaLnBrk="1" latinLnBrk="0" hangingPunct="1">
      <a:defRPr sz="1067" kern="1200">
        <a:solidFill>
          <a:schemeClr val="tx1"/>
        </a:solidFill>
        <a:latin typeface="Verdana" pitchFamily="34" charset="0"/>
        <a:ea typeface="ＭＳ Ｐゴシック" charset="-128"/>
        <a:cs typeface="+mn-cs"/>
      </a:defRPr>
    </a:lvl6pPr>
    <a:lvl7pPr marL="3657509" algn="l" defTabSz="1219170" rtl="0" eaLnBrk="1" latinLnBrk="0" hangingPunct="1">
      <a:defRPr sz="1067" kern="1200">
        <a:solidFill>
          <a:schemeClr val="tx1"/>
        </a:solidFill>
        <a:latin typeface="Verdana" pitchFamily="34" charset="0"/>
        <a:ea typeface="ＭＳ Ｐゴシック" charset="-128"/>
        <a:cs typeface="+mn-cs"/>
      </a:defRPr>
    </a:lvl7pPr>
    <a:lvl8pPr marL="4267093" algn="l" defTabSz="1219170" rtl="0" eaLnBrk="1" latinLnBrk="0" hangingPunct="1">
      <a:defRPr sz="1067" kern="1200">
        <a:solidFill>
          <a:schemeClr val="tx1"/>
        </a:solidFill>
        <a:latin typeface="Verdana" pitchFamily="34" charset="0"/>
        <a:ea typeface="ＭＳ Ｐゴシック" charset="-128"/>
        <a:cs typeface="+mn-cs"/>
      </a:defRPr>
    </a:lvl8pPr>
    <a:lvl9pPr marL="4876678" algn="l" defTabSz="1219170" rtl="0" eaLnBrk="1" latinLnBrk="0" hangingPunct="1">
      <a:defRPr sz="1067"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ya Katz" initials="" lastIdx="13" clrIdx="0"/>
  <p:cmAuthor id="1" name="Maya Katz" initials="MK" lastIdx="14" clrIdx="1"/>
  <p:cmAuthor id="2" name="Kluger, Benzi M" initials="KBM" lastIdx="9" clrIdx="2"/>
  <p:cmAuthor id="3" name="sarah hader" initials="sh" lastIdx="6" clrIdx="3"/>
  <p:cmAuthor id="4" name="Neha Kramer" initials="NK" lastIdx="1" clrIdx="4">
    <p:extLst>
      <p:ext uri="{19B8F6BF-5375-455C-9EA6-DF929625EA0E}">
        <p15:presenceInfo xmlns:p15="http://schemas.microsoft.com/office/powerpoint/2012/main" userId="S-1-5-21-1297202485-3469233670-3996428781-5662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78"/>
    <a:srgbClr val="0000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1" autoAdjust="0"/>
    <p:restoredTop sz="56686" autoAdjust="0"/>
  </p:normalViewPr>
  <p:slideViewPr>
    <p:cSldViewPr>
      <p:cViewPr varScale="1">
        <p:scale>
          <a:sx n="64" d="100"/>
          <a:sy n="64" d="100"/>
        </p:scale>
        <p:origin x="2220" y="72"/>
      </p:cViewPr>
      <p:guideLst>
        <p:guide orient="horz" pos="2160"/>
        <p:guide pos="3840"/>
      </p:guideLst>
    </p:cSldViewPr>
  </p:slideViewPr>
  <p:outlineViewPr>
    <p:cViewPr>
      <p:scale>
        <a:sx n="33" d="100"/>
        <a:sy n="33" d="100"/>
      </p:scale>
      <p:origin x="0" y="-2592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2DEB1E5-A692-4D3F-8E15-CF27501D781E}" type="datetimeFigureOut">
              <a:rPr lang="en-US" smtClean="0"/>
              <a:t>5/5/2022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BB84390-545B-433B-88DF-2EB1ABEB3839}" type="slidenum">
              <a:rPr lang="en-US" smtClean="0"/>
              <a:t>‹#›</a:t>
            </a:fld>
            <a:endParaRPr lang="en-US" dirty="0"/>
          </a:p>
        </p:txBody>
      </p:sp>
    </p:spTree>
    <p:extLst>
      <p:ext uri="{BB962C8B-B14F-4D97-AF65-F5344CB8AC3E}">
        <p14:creationId xmlns:p14="http://schemas.microsoft.com/office/powerpoint/2010/main" val="1468598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272175C-37FC-4E4E-A5BD-B1E1E3EF9FE3}" type="datetimeFigureOut">
              <a:rPr lang="en-US" smtClean="0"/>
              <a:pPr/>
              <a:t>5/5/2022</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4813F2C-7E8F-4D0B-A83D-7DADBA41ED12}" type="slidenum">
              <a:rPr lang="en-US" smtClean="0"/>
              <a:pPr/>
              <a:t>‹#›</a:t>
            </a:fld>
            <a:endParaRPr lang="en-US" dirty="0"/>
          </a:p>
        </p:txBody>
      </p:sp>
    </p:spTree>
    <p:extLst>
      <p:ext uri="{BB962C8B-B14F-4D97-AF65-F5344CB8AC3E}">
        <p14:creationId xmlns:p14="http://schemas.microsoft.com/office/powerpoint/2010/main" val="3562787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Arial" charset="0"/>
              <a:ea typeface="ＭＳ Ｐゴシック" charset="0"/>
              <a:cs typeface="ＭＳ Ｐゴシック" charset="0"/>
            </a:endParaRPr>
          </a:p>
        </p:txBody>
      </p:sp>
      <p:sp>
        <p:nvSpPr>
          <p:cNvPr id="4" name="Slide Number Placeholder 3"/>
          <p:cNvSpPr>
            <a:spLocks noGrp="1"/>
          </p:cNvSpPr>
          <p:nvPr>
            <p:ph type="sldNum" sz="quarter" idx="5"/>
          </p:nvPr>
        </p:nvSpPr>
        <p:spPr/>
        <p:txBody>
          <a:bodyPr/>
          <a:lstStyle/>
          <a:p>
            <a:fld id="{99CBC82E-BFBE-42F2-B435-8F8C8899303D}" type="slidenum">
              <a:rPr lang="en-US" smtClean="0"/>
              <a:pPr/>
              <a:t>1</a:t>
            </a:fld>
            <a:endParaRPr lang="en-US" dirty="0"/>
          </a:p>
        </p:txBody>
      </p:sp>
    </p:spTree>
    <p:extLst>
      <p:ext uri="{BB962C8B-B14F-4D97-AF65-F5344CB8AC3E}">
        <p14:creationId xmlns:p14="http://schemas.microsoft.com/office/powerpoint/2010/main" val="776566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Or it may be the other way:</a:t>
            </a:r>
          </a:p>
          <a:p>
            <a:pPr marL="628650" lvl="1" indent="-171450">
              <a:buFont typeface="Arial" panose="020B0604020202020204" pitchFamily="34" charset="0"/>
              <a:buChar char="•"/>
            </a:pPr>
            <a:r>
              <a:rPr lang="en-US" baseline="0" dirty="0"/>
              <a:t>I will do everything to live as long as I can, even if that means being on a breathing machine. Steven Hawkins could do it, so can I.</a:t>
            </a:r>
          </a:p>
          <a:p>
            <a:pPr marL="628650" lvl="1" indent="-171450">
              <a:buFont typeface="Arial" panose="020B0604020202020204" pitchFamily="34" charset="0"/>
              <a:buChar char="•"/>
            </a:pPr>
            <a:r>
              <a:rPr lang="en-US" baseline="0" dirty="0"/>
              <a:t>Getting weaker is annoying, but I’ll get through this.</a:t>
            </a:r>
          </a:p>
          <a:p>
            <a:pPr marL="628650" lvl="1" indent="-171450">
              <a:buFont typeface="Arial" panose="020B0604020202020204" pitchFamily="34" charset="0"/>
              <a:buChar char="•"/>
            </a:pPr>
            <a:r>
              <a:rPr lang="en-US" baseline="0" dirty="0"/>
              <a:t>I really don’t like being dependent on others for help.  How am I going to do this for the rest of my life?</a:t>
            </a:r>
          </a:p>
          <a:p>
            <a:pPr marL="628650" lvl="1" indent="-171450">
              <a:buFont typeface="Arial" panose="020B0604020202020204" pitchFamily="34" charset="0"/>
              <a:buChar char="•"/>
            </a:pPr>
            <a:r>
              <a:rPr lang="en-US" baseline="0" dirty="0"/>
              <a:t>I’m really suffering. I don’t want to live much longer like this. </a:t>
            </a:r>
          </a:p>
          <a:p>
            <a:endParaRPr lang="en-US" baseline="0" dirty="0"/>
          </a:p>
        </p:txBody>
      </p:sp>
      <p:sp>
        <p:nvSpPr>
          <p:cNvPr id="4" name="Slide Number Placeholder 3"/>
          <p:cNvSpPr>
            <a:spLocks noGrp="1"/>
          </p:cNvSpPr>
          <p:nvPr>
            <p:ph type="sldNum" sz="quarter" idx="5"/>
          </p:nvPr>
        </p:nvSpPr>
        <p:spPr/>
        <p:txBody>
          <a:bodyPr/>
          <a:lstStyle/>
          <a:p>
            <a:fld id="{95E4AFBA-9E9F-454A-B3D7-AD519788BCEB}" type="slidenum">
              <a:rPr lang="en-US" smtClean="0"/>
              <a:t>11</a:t>
            </a:fld>
            <a:endParaRPr lang="en-US"/>
          </a:p>
        </p:txBody>
      </p:sp>
    </p:spTree>
    <p:extLst>
      <p:ext uri="{BB962C8B-B14F-4D97-AF65-F5344CB8AC3E}">
        <p14:creationId xmlns:p14="http://schemas.microsoft.com/office/powerpoint/2010/main" val="3494735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800"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12</a:t>
            </a:fld>
            <a:endParaRPr lang="en-US" dirty="0"/>
          </a:p>
        </p:txBody>
      </p:sp>
    </p:spTree>
    <p:extLst>
      <p:ext uri="{BB962C8B-B14F-4D97-AF65-F5344CB8AC3E}">
        <p14:creationId xmlns:p14="http://schemas.microsoft.com/office/powerpoint/2010/main" val="3051259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800"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13</a:t>
            </a:fld>
            <a:endParaRPr lang="en-US" dirty="0"/>
          </a:p>
        </p:txBody>
      </p:sp>
    </p:spTree>
    <p:extLst>
      <p:ext uri="{BB962C8B-B14F-4D97-AF65-F5344CB8AC3E}">
        <p14:creationId xmlns:p14="http://schemas.microsoft.com/office/powerpoint/2010/main" val="1745122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 the section that follows, we present several communication tools and frameworks that may be helpful in discussing Goals of Care.</a:t>
            </a:r>
          </a:p>
          <a:p>
            <a:pPr marL="171450" indent="-171450">
              <a:buFont typeface="Arial" panose="020B0604020202020204" pitchFamily="34" charset="0"/>
              <a:buChar char="•"/>
            </a:pPr>
            <a:r>
              <a:rPr lang="en-US" dirty="0"/>
              <a:t>SPIKES and Ask-Tell-Ask are general communication tools that are helpful in many palliative care contexts and can be helpful with Goals of Care.</a:t>
            </a:r>
          </a:p>
          <a:p>
            <a:pPr marL="171450" indent="-171450">
              <a:buFont typeface="Arial" panose="020B0604020202020204" pitchFamily="34" charset="0"/>
              <a:buChar char="•"/>
            </a:pPr>
            <a:r>
              <a:rPr lang="en-US" dirty="0"/>
              <a:t>NURSE is specifically focused on responding to emotions with empathy.</a:t>
            </a:r>
          </a:p>
          <a:p>
            <a:pPr marL="171450" indent="-171450">
              <a:buFont typeface="Arial" panose="020B0604020202020204" pitchFamily="34" charset="0"/>
              <a:buChar char="•"/>
            </a:pPr>
            <a:r>
              <a:rPr lang="en-US" dirty="0"/>
              <a:t>NURSE, SPIKES, and Ask-Tell-Ask are presented in greater detail in the EPEC-N Communication module.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4813F2C-7E8F-4D0B-A83D-7DADBA41ED12}" type="slidenum">
              <a:rPr lang="en-US" smtClean="0"/>
              <a:pPr/>
              <a:t>14</a:t>
            </a:fld>
            <a:endParaRPr lang="en-US" dirty="0"/>
          </a:p>
        </p:txBody>
      </p:sp>
    </p:spTree>
    <p:extLst>
      <p:ext uri="{BB962C8B-B14F-4D97-AF65-F5344CB8AC3E}">
        <p14:creationId xmlns:p14="http://schemas.microsoft.com/office/powerpoint/2010/main" val="33759777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lnSpcReduction="10000"/>
          </a:bodyPr>
          <a:lstStyle/>
          <a:p>
            <a:pPr marL="171450" indent="-171450">
              <a:buFont typeface="Arial" panose="020B0604020202020204" pitchFamily="34" charset="0"/>
              <a:buChar char="•"/>
            </a:pPr>
            <a:r>
              <a:rPr lang="en-US" sz="1200" b="1" kern="1200" dirty="0">
                <a:solidFill>
                  <a:schemeClr val="tx1"/>
                </a:solidFill>
                <a:effectLst/>
                <a:latin typeface="+mn-lt"/>
                <a:ea typeface="+mn-ea"/>
                <a:cs typeface="+mn-cs"/>
              </a:rPr>
              <a:t>Assess readiness and create the right setting. </a:t>
            </a:r>
            <a:r>
              <a:rPr lang="en-US" sz="1200" kern="1200" dirty="0">
                <a:solidFill>
                  <a:schemeClr val="tx1"/>
                </a:solidFill>
                <a:effectLst/>
                <a:latin typeface="+mn-lt"/>
                <a:ea typeface="+mn-ea"/>
                <a:cs typeface="+mn-cs"/>
              </a:rPr>
              <a:t>Before Goals of Care conversations can take place, patients and their families must have a clear understanding of the medical facts. Even if the health care team has provided information to the patient and/or family on numerous occasions, their current understanding of the patient’s medical circumstances should be assessed. This may be done prior to the Goals of Care discussion in a separate conversation, or at the beginning of the same conversation in which Goals of Care are discussed.</a:t>
            </a:r>
          </a:p>
          <a:p>
            <a:pPr marL="171450" indent="-171450">
              <a:buFont typeface="Arial" panose="020B0604020202020204" pitchFamily="34" charset="0"/>
              <a:buChar char="•"/>
            </a:pPr>
            <a:r>
              <a:rPr lang="en-US" sz="1200" b="1" kern="1200" dirty="0">
                <a:solidFill>
                  <a:schemeClr val="tx1"/>
                </a:solidFill>
                <a:effectLst/>
                <a:latin typeface="+mn-lt"/>
                <a:ea typeface="+mn-ea"/>
                <a:cs typeface="+mn-cs"/>
              </a:rPr>
              <a:t>Balance truth and hope. </a:t>
            </a:r>
            <a:r>
              <a:rPr lang="en-US" sz="1200" kern="1200" dirty="0">
                <a:solidFill>
                  <a:schemeClr val="tx1"/>
                </a:solidFill>
                <a:effectLst/>
                <a:latin typeface="+mn-lt"/>
                <a:ea typeface="+mn-ea"/>
                <a:cs typeface="+mn-cs"/>
              </a:rPr>
              <a:t>Within the level of detail the patient and family are ready to discuss, clinicians should tell the truth about the patient’s condition and the likelihood of benefits and burdens of interventions. It is important to be honest and straightforward, but not too blunt.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Clinicians, particularly physicians, have been shown to offer unrealistic prognoses that are almost always overly optimistic. The majority of patients say they want the truth and do not want clinicians to withhold information to “preserve hope.”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Withholding information about the possibility that the patient may die is an unacceptable means of promoting hope; families need time to prepare emotionally and logistically for death, and withholding information can erode autonomy and trust.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Legacy building and formation have been the focus of programs such as Dignity Preserving Therapy as described by Chochinov and others. Such approaches may guide the interdisciplinary team in working with individual patients and their families to preserve hope and dignity near the end-of-life. At the same time, is important for clinicians to recognize that the process of grieving over lost hopes takes time and deserves respect; it is not helpful to try to rush the patient/family into focusing on new hopes when they are still intensely grieving over the loss of previous ones.</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15</a:t>
            </a:fld>
            <a:endParaRPr lang="en-US" dirty="0"/>
          </a:p>
        </p:txBody>
      </p:sp>
    </p:spTree>
    <p:extLst>
      <p:ext uri="{BB962C8B-B14F-4D97-AF65-F5344CB8AC3E}">
        <p14:creationId xmlns:p14="http://schemas.microsoft.com/office/powerpoint/2010/main" val="181560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NURSE is explained on the following slide</a:t>
            </a:r>
          </a:p>
        </p:txBody>
      </p:sp>
      <p:sp>
        <p:nvSpPr>
          <p:cNvPr id="4" name="Slide Number Placeholder 3"/>
          <p:cNvSpPr>
            <a:spLocks noGrp="1"/>
          </p:cNvSpPr>
          <p:nvPr>
            <p:ph type="sldNum" sz="quarter" idx="10"/>
          </p:nvPr>
        </p:nvSpPr>
        <p:spPr/>
        <p:txBody>
          <a:bodyPr/>
          <a:lstStyle/>
          <a:p>
            <a:fld id="{64813F2C-7E8F-4D0B-A83D-7DADBA41ED12}" type="slidenum">
              <a:rPr lang="en-US" smtClean="0"/>
              <a:pPr/>
              <a:t>16</a:t>
            </a:fld>
            <a:endParaRPr lang="en-US" dirty="0"/>
          </a:p>
        </p:txBody>
      </p:sp>
    </p:spTree>
    <p:extLst>
      <p:ext uri="{BB962C8B-B14F-4D97-AF65-F5344CB8AC3E}">
        <p14:creationId xmlns:p14="http://schemas.microsoft.com/office/powerpoint/2010/main" val="2801086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sz="1200" kern="1200" dirty="0">
                <a:solidFill>
                  <a:schemeClr val="tx1"/>
                </a:solidFill>
                <a:effectLst/>
                <a:latin typeface="+mn-lt"/>
                <a:ea typeface="+mn-ea"/>
                <a:cs typeface="+mn-cs"/>
              </a:rPr>
              <a:t>These empathic</a:t>
            </a:r>
            <a:r>
              <a:rPr lang="en-US" sz="1200" kern="1200" baseline="0" dirty="0">
                <a:solidFill>
                  <a:schemeClr val="tx1"/>
                </a:solidFill>
                <a:effectLst/>
                <a:latin typeface="+mn-lt"/>
                <a:ea typeface="+mn-ea"/>
                <a:cs typeface="+mn-cs"/>
              </a:rPr>
              <a:t> statements do not necessarily need to be used in this order. They are offered as examples of how to respond to when patients express emotion. </a:t>
            </a:r>
          </a:p>
          <a:p>
            <a:r>
              <a:rPr lang="en-US" sz="1200" kern="1200" baseline="0" dirty="0">
                <a:solidFill>
                  <a:schemeClr val="tx1"/>
                </a:solidFill>
                <a:effectLst/>
                <a:latin typeface="+mn-lt"/>
                <a:ea typeface="+mn-ea"/>
                <a:cs typeface="+mn-cs"/>
              </a:rPr>
              <a:t>This technique is reviewed in more detail in the “communication and breaking difficult news module.”</a:t>
            </a:r>
          </a:p>
          <a:p>
            <a:endParaRPr lang="en-US" sz="1200" kern="1200" baseline="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4813F2C-7E8F-4D0B-A83D-7DADBA41ED12}" type="slidenum">
              <a:rPr lang="en-US" smtClean="0"/>
              <a:pPr/>
              <a:t>17</a:t>
            </a:fld>
            <a:endParaRPr lang="en-US" dirty="0"/>
          </a:p>
        </p:txBody>
      </p:sp>
    </p:spTree>
    <p:extLst>
      <p:ext uri="{BB962C8B-B14F-4D97-AF65-F5344CB8AC3E}">
        <p14:creationId xmlns:p14="http://schemas.microsoft.com/office/powerpoint/2010/main" val="6491868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See example in following slide</a:t>
            </a:r>
          </a:p>
        </p:txBody>
      </p:sp>
      <p:sp>
        <p:nvSpPr>
          <p:cNvPr id="4" name="Slide Number Placeholder 3"/>
          <p:cNvSpPr>
            <a:spLocks noGrp="1"/>
          </p:cNvSpPr>
          <p:nvPr>
            <p:ph type="sldNum" sz="quarter" idx="10"/>
          </p:nvPr>
        </p:nvSpPr>
        <p:spPr/>
        <p:txBody>
          <a:bodyPr/>
          <a:lstStyle/>
          <a:p>
            <a:fld id="{64813F2C-7E8F-4D0B-A83D-7DADBA41ED12}" type="slidenum">
              <a:rPr lang="en-US" smtClean="0"/>
              <a:pPr/>
              <a:t>18</a:t>
            </a:fld>
            <a:endParaRPr lang="en-US" dirty="0"/>
          </a:p>
        </p:txBody>
      </p:sp>
    </p:spTree>
    <p:extLst>
      <p:ext uri="{BB962C8B-B14F-4D97-AF65-F5344CB8AC3E}">
        <p14:creationId xmlns:p14="http://schemas.microsoft.com/office/powerpoint/2010/main" val="653212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4813F2C-7E8F-4D0B-A83D-7DADBA41ED12}" type="slidenum">
              <a:rPr lang="en-US" smtClean="0"/>
              <a:pPr/>
              <a:t>19</a:t>
            </a:fld>
            <a:endParaRPr lang="en-US" dirty="0"/>
          </a:p>
        </p:txBody>
      </p:sp>
    </p:spTree>
    <p:extLst>
      <p:ext uri="{BB962C8B-B14F-4D97-AF65-F5344CB8AC3E}">
        <p14:creationId xmlns:p14="http://schemas.microsoft.com/office/powerpoint/2010/main" val="290977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C</a:t>
            </a:r>
          </a:p>
        </p:txBody>
      </p:sp>
      <p:sp>
        <p:nvSpPr>
          <p:cNvPr id="4" name="Slide Number Placeholder 3"/>
          <p:cNvSpPr>
            <a:spLocks noGrp="1"/>
          </p:cNvSpPr>
          <p:nvPr>
            <p:ph type="sldNum" sz="quarter" idx="10"/>
          </p:nvPr>
        </p:nvSpPr>
        <p:spPr/>
        <p:txBody>
          <a:bodyPr/>
          <a:lstStyle/>
          <a:p>
            <a:fld id="{8B9317F3-B06B-454C-8D54-3F445D4E5C9B}" type="slidenum">
              <a:rPr lang="en-US" smtClean="0"/>
              <a:t>20</a:t>
            </a:fld>
            <a:endParaRPr lang="en-US" dirty="0"/>
          </a:p>
        </p:txBody>
      </p:sp>
    </p:spTree>
    <p:extLst>
      <p:ext uri="{BB962C8B-B14F-4D97-AF65-F5344CB8AC3E}">
        <p14:creationId xmlns:p14="http://schemas.microsoft.com/office/powerpoint/2010/main" val="2920014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Arial" charset="0"/>
              <a:ea typeface="ＭＳ Ｐゴシック" charset="0"/>
              <a:cs typeface="ＭＳ Ｐゴシック" charset="0"/>
            </a:endParaRPr>
          </a:p>
        </p:txBody>
      </p:sp>
      <p:sp>
        <p:nvSpPr>
          <p:cNvPr id="4" name="Slide Number Placeholder 3"/>
          <p:cNvSpPr>
            <a:spLocks noGrp="1"/>
          </p:cNvSpPr>
          <p:nvPr>
            <p:ph type="sldNum" sz="quarter" idx="5"/>
          </p:nvPr>
        </p:nvSpPr>
        <p:spPr/>
        <p:txBody>
          <a:bodyPr/>
          <a:lstStyle/>
          <a:p>
            <a:fld id="{99CBC82E-BFBE-42F2-B435-8F8C8899303D}" type="slidenum">
              <a:rPr lang="en-US" smtClean="0"/>
              <a:pPr/>
              <a:t>2</a:t>
            </a:fld>
            <a:endParaRPr lang="en-US" dirty="0"/>
          </a:p>
        </p:txBody>
      </p:sp>
    </p:spTree>
    <p:extLst>
      <p:ext uri="{BB962C8B-B14F-4D97-AF65-F5344CB8AC3E}">
        <p14:creationId xmlns:p14="http://schemas.microsoft.com/office/powerpoint/2010/main" val="15623991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clinician should start by determining the patient’s understanding about his or her illness. Examples of open-ended questions include: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do you understand about what's going on with your father?"</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have the doctors told you is going 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is an opportunity to address misconceptions or provide information. The clinician should confirm that he or she shares the same information before moving on to discuss goals.</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22</a:t>
            </a:fld>
            <a:endParaRPr lang="en-US" dirty="0"/>
          </a:p>
        </p:txBody>
      </p:sp>
    </p:spTree>
    <p:extLst>
      <p:ext uri="{BB962C8B-B14F-4D97-AF65-F5344CB8AC3E}">
        <p14:creationId xmlns:p14="http://schemas.microsoft.com/office/powerpoint/2010/main" val="40137665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Here are some additional examples of questions that can be used to elicit patients’ values and goals for medical care at the end of life: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are you expecting?”</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do you most want to accomplish?”</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is most important in your life right now?”</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are you hoping for?</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do you hope to avoid?”</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do you think will happen?”</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are you afraid will happen?”</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do you expect the end to be like?”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Examples of values and preferences that may be expressed by patients include: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“No matter what happens, I want us to stay at home. No more hospitals.”</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“I’m worried what all of this will cost my family.”</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“What I fear most is pain.”</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 would like to be alert and aware as long as possible.”</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 just hope I have time to finish my memoirs.”</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“If I live to see my daughter married, I’ll die happy.”</a:t>
            </a:r>
            <a:endParaRPr lang="en-US" sz="1100" kern="1200" dirty="0">
              <a:solidFill>
                <a:schemeClr val="tx1"/>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23</a:t>
            </a:fld>
            <a:endParaRPr lang="en-US" dirty="0"/>
          </a:p>
        </p:txBody>
      </p:sp>
    </p:spTree>
    <p:extLst>
      <p:ext uri="{BB962C8B-B14F-4D97-AF65-F5344CB8AC3E}">
        <p14:creationId xmlns:p14="http://schemas.microsoft.com/office/powerpoint/2010/main" val="282078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In order to prevent unintended consequences, it is useful to develop facility with language that reinforces the goals of appropriate medical care for someone with advanced progressive illness and a life-threatening prognosis.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Some examples include: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“We will concentrate on improving the quality of your life.”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“We want to help you live meaningfully in the time that you have.”</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“We’ll do everything we can to help you maintain your independence.”</a:t>
            </a:r>
            <a:endParaRPr lang="en-US" sz="11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“We want to ensure that your father receives the kind of treatment he wants.”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“Let’s discuss what we can do to fulfill your wish to stay at home.”</a:t>
            </a:r>
            <a:endParaRPr lang="en-US" sz="11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24</a:t>
            </a:fld>
            <a:endParaRPr lang="en-US" dirty="0"/>
          </a:p>
        </p:txBody>
      </p:sp>
    </p:spTree>
    <p:extLst>
      <p:ext uri="{BB962C8B-B14F-4D97-AF65-F5344CB8AC3E}">
        <p14:creationId xmlns:p14="http://schemas.microsoft.com/office/powerpoint/2010/main" val="2164538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Clinicians should recommend treatments consistent with the patient’s goals and verify that they are acceptable.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It may also be appropriate to discuss whether the patient wants to limit hospitalizations or ICU care, or is ready to consider a hospice referral. Clinicians should check to see if the patient is ready to discuss these topics.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“It would be helpful for me to know what kinds of treatments you would want if things get worse and you aren’t able to tell me what you want. Would it be ok to talk about those now?”</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Clinicians may also want to make recommendations that go beyond medical treatments. For example, recommending that someone travel or set up a family reunion sooner than later if that progression of the person’s illness is likely to preclude enjoying these activities.</a:t>
            </a:r>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25</a:t>
            </a:fld>
            <a:endParaRPr lang="en-US" dirty="0"/>
          </a:p>
        </p:txBody>
      </p:sp>
    </p:spTree>
    <p:extLst>
      <p:ext uri="{BB962C8B-B14F-4D97-AF65-F5344CB8AC3E}">
        <p14:creationId xmlns:p14="http://schemas.microsoft.com/office/powerpoint/2010/main" val="25238178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Reassessment of Goals of Care should take place periodically, particularly after treatment milestones, changes in quality of life, and changes in prognostic indicators.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For</a:t>
            </a:r>
            <a:r>
              <a:rPr lang="en-US" sz="1200" kern="1200" baseline="0" dirty="0">
                <a:solidFill>
                  <a:schemeClr val="tx1"/>
                </a:solidFill>
                <a:effectLst/>
                <a:latin typeface="+mn-lt"/>
                <a:ea typeface="+mn-ea"/>
                <a:cs typeface="+mn-cs"/>
              </a:rPr>
              <a:t> example: </a:t>
            </a:r>
            <a:r>
              <a:rPr lang="en-US" sz="1200" kern="1200" dirty="0">
                <a:solidFill>
                  <a:schemeClr val="tx1"/>
                </a:solidFill>
                <a:effectLst/>
                <a:latin typeface="+mn-lt"/>
                <a:ea typeface="+mn-ea"/>
                <a:cs typeface="+mn-cs"/>
              </a:rPr>
              <a:t>“Let’s plan to meet again after your next round of treatment to see how you’re feeling, talk about next steps, and see if you have any new goals for your health care. Does that sound like a reasonable plan?”</a:t>
            </a:r>
            <a:endParaRPr lang="en-US" sz="11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26</a:t>
            </a:fld>
            <a:endParaRPr lang="en-US" dirty="0"/>
          </a:p>
        </p:txBody>
      </p:sp>
    </p:spTree>
    <p:extLst>
      <p:ext uri="{BB962C8B-B14F-4D97-AF65-F5344CB8AC3E}">
        <p14:creationId xmlns:p14="http://schemas.microsoft.com/office/powerpoint/2010/main" val="16577944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Another way to think about this is how to help people make decisions that they won’t regret. For some families aggressive care at end-of-life would be seen as undue suffering while others would regret not pursuing this care as a missed opportunity to spend more time together and to leave no stone unturned.</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27</a:t>
            </a:fld>
            <a:endParaRPr lang="en-US" dirty="0"/>
          </a:p>
        </p:txBody>
      </p:sp>
    </p:spTree>
    <p:extLst>
      <p:ext uri="{BB962C8B-B14F-4D97-AF65-F5344CB8AC3E}">
        <p14:creationId xmlns:p14="http://schemas.microsoft.com/office/powerpoint/2010/main" val="21791356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28</a:t>
            </a:fld>
            <a:endParaRPr lang="en-US" dirty="0"/>
          </a:p>
        </p:txBody>
      </p:sp>
    </p:spTree>
    <p:extLst>
      <p:ext uri="{BB962C8B-B14F-4D97-AF65-F5344CB8AC3E}">
        <p14:creationId xmlns:p14="http://schemas.microsoft.com/office/powerpoint/2010/main" val="21791356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29</a:t>
            </a:fld>
            <a:endParaRPr lang="en-US" dirty="0"/>
          </a:p>
        </p:txBody>
      </p:sp>
    </p:spTree>
    <p:extLst>
      <p:ext uri="{BB962C8B-B14F-4D97-AF65-F5344CB8AC3E}">
        <p14:creationId xmlns:p14="http://schemas.microsoft.com/office/powerpoint/2010/main" val="17179005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defTabSz="931774">
              <a:defRPr/>
            </a:pPr>
            <a:r>
              <a:rPr lang="en-US" sz="800" dirty="0"/>
              <a:t>This is an opportunity</a:t>
            </a:r>
            <a:r>
              <a:rPr lang="en-US" sz="800" baseline="0" dirty="0"/>
              <a:t> to revisit the case and use as the basis for a role play.</a:t>
            </a:r>
            <a:endParaRPr lang="en-US" sz="800"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30</a:t>
            </a:fld>
            <a:endParaRPr lang="en-US" dirty="0"/>
          </a:p>
        </p:txBody>
      </p:sp>
    </p:spTree>
    <p:extLst>
      <p:ext uri="{BB962C8B-B14F-4D97-AF65-F5344CB8AC3E}">
        <p14:creationId xmlns:p14="http://schemas.microsoft.com/office/powerpoint/2010/main" val="37720733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ltLang="en-US" dirty="0"/>
          </a:p>
          <a:p>
            <a:pPr marL="171450" indent="-171450">
              <a:buFont typeface="Arial" panose="020B0604020202020204" pitchFamily="34" charset="0"/>
              <a:buChar char="•"/>
            </a:pPr>
            <a:r>
              <a:rPr lang="en-US" altLang="en-US" dirty="0"/>
              <a:t>Steps</a:t>
            </a:r>
            <a:r>
              <a:rPr lang="en-US" altLang="en-US" baseline="0" dirty="0"/>
              <a:t> in running the role play</a:t>
            </a:r>
          </a:p>
          <a:p>
            <a:pPr marL="171450" indent="-171450">
              <a:buFont typeface="Arial" panose="020B0604020202020204" pitchFamily="34" charset="0"/>
              <a:buChar char="•"/>
            </a:pPr>
            <a:r>
              <a:rPr lang="en-US" altLang="en-US" baseline="0" dirty="0"/>
              <a:t>1. Assure everyone that it is a safe space to try and get feedback about communication techniques. Let them know that the role play itself will only be a few minutes and that they can stop at any point.</a:t>
            </a:r>
            <a:endParaRPr lang="en-US" altLang="en-US" dirty="0"/>
          </a:p>
          <a:p>
            <a:pPr marL="171450" indent="-171450">
              <a:buFont typeface="Arial" panose="020B0604020202020204" pitchFamily="34" charset="0"/>
              <a:buChar char="•"/>
            </a:pPr>
            <a:r>
              <a:rPr lang="en-US" altLang="en-US" dirty="0"/>
              <a:t>2. choose volunteers: clinician</a:t>
            </a:r>
            <a:r>
              <a:rPr lang="en-US" altLang="en-US" baseline="0" dirty="0"/>
              <a:t> (MD, NP, PA), nurse, patient</a:t>
            </a:r>
            <a:endParaRPr lang="en-US" altLang="en-US" dirty="0"/>
          </a:p>
          <a:p>
            <a:pPr marL="171450" indent="-171450">
              <a:buFont typeface="Arial" panose="020B0604020202020204" pitchFamily="34" charset="0"/>
              <a:buChar char="•"/>
            </a:pPr>
            <a:r>
              <a:rPr lang="en-US" altLang="en-US" dirty="0"/>
              <a:t>3. Read</a:t>
            </a:r>
            <a:r>
              <a:rPr lang="en-US" altLang="en-US" baseline="0" dirty="0"/>
              <a:t> case aloud</a:t>
            </a:r>
          </a:p>
          <a:p>
            <a:pPr marL="171450" indent="-171450">
              <a:buFont typeface="Arial" panose="020B0604020202020204" pitchFamily="34" charset="0"/>
              <a:buChar char="•"/>
            </a:pPr>
            <a:r>
              <a:rPr lang="en-US" altLang="en-US" baseline="0" dirty="0"/>
              <a:t>4. Show specific details of roles to specific volunteers in the role play. Sometimes this is not convenient and so OK to show to everyone</a:t>
            </a:r>
          </a:p>
          <a:p>
            <a:pPr marL="171450" indent="-171450">
              <a:buFont typeface="Arial" panose="020B0604020202020204" pitchFamily="34" charset="0"/>
              <a:buChar char="•"/>
            </a:pPr>
            <a:r>
              <a:rPr lang="en-US" altLang="en-US" baseline="0" dirty="0"/>
              <a:t>5. Run the role play for a few minutes. Ask everyone who is not doing role play to be observers and note specific things the clinician, nurse and patient say. You can also ask them to obverse body language and non-verbal communication</a:t>
            </a:r>
          </a:p>
          <a:p>
            <a:pPr marL="171450" indent="-171450">
              <a:buFont typeface="Arial" panose="020B0604020202020204" pitchFamily="34" charset="0"/>
              <a:buChar char="•"/>
            </a:pPr>
            <a:r>
              <a:rPr lang="en-US" altLang="en-US" baseline="0" dirty="0"/>
              <a:t>6. Debrief: See next slide</a:t>
            </a:r>
            <a:endParaRPr lang="en-US" altLang="en-US" dirty="0"/>
          </a:p>
        </p:txBody>
      </p:sp>
      <p:sp>
        <p:nvSpPr>
          <p:cNvPr id="4" name="Slide Number Placeholder 3"/>
          <p:cNvSpPr>
            <a:spLocks noGrp="1"/>
          </p:cNvSpPr>
          <p:nvPr>
            <p:ph type="sldNum" sz="quarter" idx="5"/>
          </p:nvPr>
        </p:nvSpPr>
        <p:spPr/>
        <p:txBody>
          <a:bodyPr/>
          <a:lstStyle/>
          <a:p>
            <a:fld id="{64813F2C-7E8F-4D0B-A83D-7DADBA41ED12}" type="slidenum">
              <a:rPr lang="en-US" smtClean="0"/>
              <a:pPr/>
              <a:t>31</a:t>
            </a:fld>
            <a:endParaRPr lang="en-US" dirty="0"/>
          </a:p>
        </p:txBody>
      </p:sp>
    </p:spTree>
    <p:extLst>
      <p:ext uri="{BB962C8B-B14F-4D97-AF65-F5344CB8AC3E}">
        <p14:creationId xmlns:p14="http://schemas.microsoft.com/office/powerpoint/2010/main" val="228271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3</a:t>
            </a:fld>
            <a:endParaRPr lang="en-US" dirty="0"/>
          </a:p>
        </p:txBody>
      </p:sp>
    </p:spTree>
    <p:extLst>
      <p:ext uri="{BB962C8B-B14F-4D97-AF65-F5344CB8AC3E}">
        <p14:creationId xmlns:p14="http://schemas.microsoft.com/office/powerpoint/2010/main" val="17840424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altLang="en-US" dirty="0"/>
              <a:t>As with all role plays, the “role players” should self-reflect first, followed by the observers </a:t>
            </a:r>
          </a:p>
          <a:p>
            <a:endParaRPr lang="en-US" dirty="0"/>
          </a:p>
        </p:txBody>
      </p:sp>
      <p:sp>
        <p:nvSpPr>
          <p:cNvPr id="4" name="Slide Number Placeholder 3"/>
          <p:cNvSpPr>
            <a:spLocks noGrp="1"/>
          </p:cNvSpPr>
          <p:nvPr>
            <p:ph type="sldNum" sz="quarter" idx="5"/>
          </p:nvPr>
        </p:nvSpPr>
        <p:spPr/>
        <p:txBody>
          <a:bodyPr/>
          <a:lstStyle/>
          <a:p>
            <a:fld id="{64813F2C-7E8F-4D0B-A83D-7DADBA41ED12}" type="slidenum">
              <a:rPr lang="en-US" smtClean="0"/>
              <a:pPr/>
              <a:t>32</a:t>
            </a:fld>
            <a:endParaRPr lang="en-US" dirty="0"/>
          </a:p>
        </p:txBody>
      </p:sp>
    </p:spTree>
    <p:extLst>
      <p:ext uri="{BB962C8B-B14F-4D97-AF65-F5344CB8AC3E}">
        <p14:creationId xmlns:p14="http://schemas.microsoft.com/office/powerpoint/2010/main" val="8120707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CBC82E-BFBE-42F2-B435-8F8C8899303D}" type="slidenum">
              <a:rPr lang="en-US" smtClean="0"/>
              <a:pPr/>
              <a:t>34</a:t>
            </a:fld>
            <a:endParaRPr lang="en-US" dirty="0"/>
          </a:p>
        </p:txBody>
      </p:sp>
    </p:spTree>
    <p:extLst>
      <p:ext uri="{BB962C8B-B14F-4D97-AF65-F5344CB8AC3E}">
        <p14:creationId xmlns:p14="http://schemas.microsoft.com/office/powerpoint/2010/main" val="22110715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CBC82E-BFBE-42F2-B435-8F8C8899303D}" type="slidenum">
              <a:rPr lang="en-US" smtClean="0"/>
              <a:pPr/>
              <a:t>35</a:t>
            </a:fld>
            <a:endParaRPr lang="en-US" dirty="0"/>
          </a:p>
        </p:txBody>
      </p:sp>
    </p:spTree>
    <p:extLst>
      <p:ext uri="{BB962C8B-B14F-4D97-AF65-F5344CB8AC3E}">
        <p14:creationId xmlns:p14="http://schemas.microsoft.com/office/powerpoint/2010/main" val="1679790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5</a:t>
            </a:fld>
            <a:endParaRPr lang="en-US" dirty="0"/>
          </a:p>
        </p:txBody>
      </p:sp>
    </p:spTree>
    <p:extLst>
      <p:ext uri="{BB962C8B-B14F-4D97-AF65-F5344CB8AC3E}">
        <p14:creationId xmlns:p14="http://schemas.microsoft.com/office/powerpoint/2010/main" val="3450083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defTabSz="931774">
              <a:defRPr/>
            </a:pPr>
            <a:r>
              <a:rPr lang="en-US" sz="800" dirty="0"/>
              <a:t>Use this case</a:t>
            </a:r>
            <a:r>
              <a:rPr lang="en-US" sz="800" baseline="0" dirty="0"/>
              <a:t> as way to elicit initial ideas about ways to approach goals of care</a:t>
            </a:r>
            <a:endParaRPr lang="en-US" sz="800"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6</a:t>
            </a:fld>
            <a:endParaRPr lang="en-US" dirty="0"/>
          </a:p>
        </p:txBody>
      </p:sp>
    </p:spTree>
    <p:extLst>
      <p:ext uri="{BB962C8B-B14F-4D97-AF65-F5344CB8AC3E}">
        <p14:creationId xmlns:p14="http://schemas.microsoft.com/office/powerpoint/2010/main" val="3716362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This module presents an approach that is an expansion of the usual focus of asking patients only about treatment preferences. Instead, the clinician asks each patient about his or her goals and then makes treatment recommendations based on those goals. The patient’s goals are placed at the forefront, treatment recommendations are made in a context that makes sense, the collaboration is strengthened, and the odds of providing care inconsistent with the patient’s goals are reduced.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Patients and their families often have very personal hopes and goals for their lives. As they confront life-threatening illness, they may start by hoping that nothing is wrong, that the diagnosis is not true. As they realize the full meaning of the illness, most will hope for a cure and long life. As each patient realizes that the illness will likely take his or her life, most will hope for the support to relieve suffering and improve both quality and</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quantity of life. As their hopes change, so will their goals for care and their priorities for treatment. Each trajectory of goals is unique, and adjustment to each change may be accompanied by experiences of grief and loss.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Before developing or negotiating any plan of care, clinicians must clarify patient and family goals for care and current treatment priorities. Regular review of these goals and priorities can help the patient, family, physician, and health care team to strive for the same outcomes, and avoid missing divergent expectations or providing unwanted therapies.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This module presents an approach for eliciting a patient’s goals for care and clarifying their</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treatment priorities. While it focuses on patients who are nearing the end of their lives, the process can be used at any time during a person’s illness.</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7</a:t>
            </a:fld>
            <a:endParaRPr lang="en-US" dirty="0"/>
          </a:p>
        </p:txBody>
      </p:sp>
    </p:spTree>
    <p:extLst>
      <p:ext uri="{BB962C8B-B14F-4D97-AF65-F5344CB8AC3E}">
        <p14:creationId xmlns:p14="http://schemas.microsoft.com/office/powerpoint/2010/main" val="474063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Consider doing</a:t>
            </a:r>
            <a:r>
              <a:rPr lang="en-US" baseline="0" dirty="0"/>
              <a:t> this as an exercise with participants in which each person privately writes down some their goals, hopes or fears in the potential setting of serious illness. </a:t>
            </a:r>
          </a:p>
          <a:p>
            <a:pPr marL="171450" indent="-171450">
              <a:buFont typeface="Arial" panose="020B0604020202020204" pitchFamily="34" charset="0"/>
              <a:buChar char="•"/>
            </a:pPr>
            <a:r>
              <a:rPr lang="en-US" baseline="0" dirty="0"/>
              <a:t>The exercise can then be structured to have participants share their ideas as well.</a:t>
            </a:r>
          </a:p>
          <a:p>
            <a:pPr marL="171450" indent="-171450">
              <a:buFont typeface="Arial" panose="020B0604020202020204" pitchFamily="34" charset="0"/>
              <a:buChar char="•"/>
            </a:pPr>
            <a:r>
              <a:rPr lang="en-US" baseline="0" dirty="0"/>
              <a:t>Another exercise that can be done with patients or with health care professionals is the “bucket list.” This method has been adapted to palliative care situations by Dr. Periyakoil and colleagues at Stanford and consists of asking the following: </a:t>
            </a:r>
            <a:r>
              <a:rPr lang="en-US" i="1" dirty="0"/>
              <a:t>“The term “bucket list” refers to a list of things that one has not done before but wants to do before dying. Do you have a bucket list? If yes, please list the items on your bucket list if any in the order of importance.”</a:t>
            </a:r>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8</a:t>
            </a:fld>
            <a:endParaRPr lang="en-US" dirty="0"/>
          </a:p>
        </p:txBody>
      </p:sp>
    </p:spTree>
    <p:extLst>
      <p:ext uri="{BB962C8B-B14F-4D97-AF65-F5344CB8AC3E}">
        <p14:creationId xmlns:p14="http://schemas.microsoft.com/office/powerpoint/2010/main" val="1122775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kern="1200" dirty="0">
                <a:solidFill>
                  <a:schemeClr val="tx1"/>
                </a:solidFill>
                <a:effectLst/>
                <a:latin typeface="+mn-lt"/>
                <a:ea typeface="+mn-ea"/>
                <a:cs typeface="+mn-cs"/>
              </a:rPr>
              <a:t>There are many potential Goals of Care.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These include curing disease, prolonging life, maintaining or improving function or quality of life, supporting families and loved ones, improving comfort and relieving suffering, and enabling the patient to accomplish personal goals.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No one goal is inherently more valid than another; all are legitimate Goals of Care and each will be applied differently by each individual in his or her particular circumstances.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Goals may go beyond being a patient or dealing with illness, to broader personal life goals.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Sometimes it may help to ask a person living with serious illness about his or her life before the illness.</a:t>
            </a:r>
          </a:p>
          <a:p>
            <a:br>
              <a:rPr lang="en-US" sz="120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9</a:t>
            </a:fld>
            <a:endParaRPr lang="en-US" dirty="0"/>
          </a:p>
        </p:txBody>
      </p:sp>
    </p:spTree>
    <p:extLst>
      <p:ext uri="{BB962C8B-B14F-4D97-AF65-F5344CB8AC3E}">
        <p14:creationId xmlns:p14="http://schemas.microsoft.com/office/powerpoint/2010/main" val="1757635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92500" lnSpcReduction="20000"/>
          </a:bodyPr>
          <a:lstStyle/>
          <a:p>
            <a:pPr marL="171450" indent="-171450">
              <a:buFont typeface="Arial" panose="020B0604020202020204" pitchFamily="34" charset="0"/>
              <a:buChar char="•"/>
            </a:pPr>
            <a:r>
              <a:rPr lang="en-US" sz="1200" b="1" kern="1200" dirty="0">
                <a:solidFill>
                  <a:schemeClr val="tx1"/>
                </a:solidFill>
                <a:effectLst/>
                <a:latin typeface="+mn-lt"/>
                <a:ea typeface="+mn-ea"/>
                <a:cs typeface="+mn-cs"/>
              </a:rPr>
              <a:t>Goals of care may be contradictory; some take priority over others. </a:t>
            </a:r>
            <a:r>
              <a:rPr lang="en-US" sz="1200" kern="1200" dirty="0">
                <a:solidFill>
                  <a:schemeClr val="tx1"/>
                </a:solidFill>
                <a:effectLst/>
                <a:latin typeface="+mn-lt"/>
                <a:ea typeface="+mn-ea"/>
                <a:cs typeface="+mn-cs"/>
              </a:rPr>
              <a:t>A patient may want prolongation of life as the overriding goal but also insist that nothing be done that increases discomfort. The clinician knows, however, that treatments aimed at curing or controlling disease, such as an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operation or chemotherapy, may unintentionally cause temporary suffering. </a:t>
            </a:r>
          </a:p>
          <a:p>
            <a:pPr marL="171450" indent="-171450">
              <a:buFont typeface="Arial" panose="020B0604020202020204" pitchFamily="34" charset="0"/>
              <a:buChar char="•"/>
            </a:pPr>
            <a:r>
              <a:rPr lang="en-US" sz="1200" b="1" kern="1200" dirty="0">
                <a:solidFill>
                  <a:schemeClr val="tx1"/>
                </a:solidFill>
                <a:effectLst/>
                <a:latin typeface="+mn-lt"/>
                <a:ea typeface="+mn-ea"/>
                <a:cs typeface="+mn-cs"/>
              </a:rPr>
              <a:t>Goals of care may change. </a:t>
            </a:r>
            <a:r>
              <a:rPr lang="en-US" sz="1200" kern="1200" dirty="0">
                <a:solidFill>
                  <a:schemeClr val="tx1"/>
                </a:solidFill>
                <a:effectLst/>
                <a:latin typeface="+mn-lt"/>
                <a:ea typeface="+mn-ea"/>
                <a:cs typeface="+mn-cs"/>
              </a:rPr>
              <a:t>Over the course of an illness, goal of care may change in response to numerous factors. As a patient’s prognosis and health status worsen, the goals of prevention, cure, and avoidance of death may become less important as they become less possible. At the same time, maintaining function, relieving suffering, and accomplishing specific life goals, e.g., attending a family wedding may become the primary goals of the patient’s care.</a:t>
            </a:r>
          </a:p>
          <a:p>
            <a:pPr marL="171450" indent="-171450">
              <a:buFont typeface="Arial" panose="020B0604020202020204" pitchFamily="34" charset="0"/>
              <a:buChar char="•"/>
            </a:pPr>
            <a:r>
              <a:rPr lang="en-US" sz="1200" b="1" kern="1200" dirty="0">
                <a:solidFill>
                  <a:schemeClr val="tx1"/>
                </a:solidFill>
                <a:effectLst/>
                <a:latin typeface="+mn-lt"/>
                <a:ea typeface="+mn-ea"/>
                <a:cs typeface="+mn-cs"/>
              </a:rPr>
              <a:t>The shift in goals is an expected part of the continuum of severe and life-limiting illnesses. </a:t>
            </a:r>
            <a:r>
              <a:rPr lang="en-US" sz="1200" kern="1200" dirty="0">
                <a:solidFill>
                  <a:schemeClr val="tx1"/>
                </a:solidFill>
                <a:effectLst/>
                <a:latin typeface="+mn-lt"/>
                <a:ea typeface="+mn-ea"/>
                <a:cs typeface="+mn-cs"/>
              </a:rPr>
              <a:t>Changes occur throughout the patient’s life and illness. In all situations, the nature and course of the illness and the patient’s and family’s goals for care are the factors which help the clinician determine the relative emphasis on cure and palliation in the mix of treatments and interventions offered.</a:t>
            </a:r>
          </a:p>
          <a:p>
            <a:pPr marL="171450" indent="-171450">
              <a:buFont typeface="Arial" panose="020B0604020202020204" pitchFamily="34" charset="0"/>
              <a:buChar char="•"/>
            </a:pPr>
            <a:r>
              <a:rPr lang="en-US" sz="1200" b="1" kern="1200" dirty="0">
                <a:solidFill>
                  <a:schemeClr val="tx1"/>
                </a:solidFill>
                <a:effectLst/>
                <a:latin typeface="+mn-lt"/>
                <a:ea typeface="+mn-ea"/>
                <a:cs typeface="+mn-cs"/>
              </a:rPr>
              <a:t>Ideally, this shift in focus of care is gradual. </a:t>
            </a:r>
            <a:r>
              <a:rPr lang="en-US" sz="1200" kern="1200" dirty="0">
                <a:solidFill>
                  <a:schemeClr val="tx1"/>
                </a:solidFill>
                <a:effectLst/>
                <a:latin typeface="+mn-lt"/>
                <a:ea typeface="+mn-ea"/>
                <a:cs typeface="+mn-cs"/>
              </a:rPr>
              <a:t>An abrupt transition in the focus of care from primarily curative care to primarily supportive care may be jarring.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Sometimes, there are truly emergent situations that drive a rapid shift. However, often there have been signs and symptoms that suggest disease progression and indicate the approach of a transition point. Although it can be difficult to discuss negative signs, clinicians are obligated to candidly inform patients and families of prognostic indicators to prepare them for upcoming transitions.</a:t>
            </a:r>
          </a:p>
          <a:p>
            <a:pPr marL="171450" indent="-171450">
              <a:buFont typeface="Arial" panose="020B0604020202020204" pitchFamily="34" charset="0"/>
              <a:buChar char="•"/>
            </a:pPr>
            <a:r>
              <a:rPr lang="en-US" sz="1200" b="1" kern="1200" dirty="0">
                <a:solidFill>
                  <a:schemeClr val="tx1"/>
                </a:solidFill>
                <a:effectLst/>
                <a:latin typeface="+mn-lt"/>
                <a:ea typeface="+mn-ea"/>
                <a:cs typeface="+mn-cs"/>
              </a:rPr>
              <a:t>Explicitly include a goal of comfort from the beginning. </a:t>
            </a:r>
            <a:r>
              <a:rPr lang="en-US" sz="1200" kern="1200" dirty="0">
                <a:solidFill>
                  <a:schemeClr val="tx1"/>
                </a:solidFill>
                <a:effectLst/>
                <a:latin typeface="+mn-lt"/>
                <a:ea typeface="+mn-ea"/>
                <a:cs typeface="+mn-cs"/>
              </a:rPr>
              <a:t>Trust is built and future transitions may be easier for the patient if, from the very first encounter, clinicians offer therapies to manage the experience of illness along with those to treat the disease (whether curative, life-prolonging, or palliative in their intent). This concurrent strategy permits some aspects of the plan of care to continue until death, rather than necessitating a change from one goal to another when curative goals are no longer appropriate, and helps avoid creating impressions of abandonment and ‘giving up.’</a:t>
            </a:r>
          </a:p>
          <a:p>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10</a:t>
            </a:fld>
            <a:endParaRPr lang="en-US" dirty="0"/>
          </a:p>
        </p:txBody>
      </p:sp>
    </p:spTree>
    <p:extLst>
      <p:ext uri="{BB962C8B-B14F-4D97-AF65-F5344CB8AC3E}">
        <p14:creationId xmlns:p14="http://schemas.microsoft.com/office/powerpoint/2010/main" val="861672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6">
            <a:extLst>
              <a:ext uri="{FF2B5EF4-FFF2-40B4-BE49-F238E27FC236}">
                <a16:creationId xmlns:a16="http://schemas.microsoft.com/office/drawing/2014/main" id="{F6D78B85-D84F-4212-B2E1-F443D0BA661C}"/>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965214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 Bullets">
    <p:spTree>
      <p:nvGrpSpPr>
        <p:cNvPr id="1" name=""/>
        <p:cNvGrpSpPr/>
        <p:nvPr/>
      </p:nvGrpSpPr>
      <p:grpSpPr>
        <a:xfrm>
          <a:off x="0" y="0"/>
          <a:ext cx="0" cy="0"/>
          <a:chOff x="0" y="0"/>
          <a:chExt cx="0" cy="0"/>
        </a:xfrm>
      </p:grpSpPr>
      <p:sp>
        <p:nvSpPr>
          <p:cNvPr id="5" name="Content Placeholder 2"/>
          <p:cNvSpPr>
            <a:spLocks noGrp="1"/>
          </p:cNvSpPr>
          <p:nvPr>
            <p:ph idx="1"/>
          </p:nvPr>
        </p:nvSpPr>
        <p:spPr>
          <a:xfrm>
            <a:off x="1524000" y="1825626"/>
            <a:ext cx="10058400" cy="4803775"/>
          </a:xfrm>
        </p:spPr>
        <p:txBody>
          <a:bodyPr anchor="t"/>
          <a:lstStyle>
            <a:lvl1pPr marL="0" indent="0">
              <a:buNone/>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Edit Master text styles</a:t>
            </a:r>
          </a:p>
        </p:txBody>
      </p:sp>
      <p:sp>
        <p:nvSpPr>
          <p:cNvPr id="6" name="Title 1"/>
          <p:cNvSpPr>
            <a:spLocks noGrp="1"/>
          </p:cNvSpPr>
          <p:nvPr>
            <p:ph type="title"/>
          </p:nvPr>
        </p:nvSpPr>
        <p:spPr>
          <a:xfrm>
            <a:off x="1524000" y="228601"/>
            <a:ext cx="10058400" cy="13716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2262579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ust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srgbClr val="1F497D"/>
              </a:solidFill>
            </a:endParaRPr>
          </a:p>
        </p:txBody>
      </p:sp>
      <p:sp>
        <p:nvSpPr>
          <p:cNvPr id="4" name="Footer Placeholder 3"/>
          <p:cNvSpPr>
            <a:spLocks noGrp="1"/>
          </p:cNvSpPr>
          <p:nvPr>
            <p:ph type="ftr" sz="quarter" idx="11"/>
          </p:nvPr>
        </p:nvSpPr>
        <p:spPr/>
        <p:txBody>
          <a:bodyPr/>
          <a:lstStyle/>
          <a:p>
            <a:endParaRPr lang="en-US" dirty="0">
              <a:solidFill>
                <a:srgbClr val="1F497D"/>
              </a:solidFill>
            </a:endParaRPr>
          </a:p>
        </p:txBody>
      </p:sp>
      <p:sp>
        <p:nvSpPr>
          <p:cNvPr id="5" name="Slide Number Placeholder 4"/>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1424019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28600"/>
            <a:ext cx="9982200" cy="2387600"/>
          </a:xfrm>
        </p:spPr>
        <p:txBody>
          <a:bodyPr anchor="b"/>
          <a:lstStyle>
            <a:lvl1pPr algn="ctr">
              <a:defRPr sz="6000"/>
            </a:lvl1pPr>
          </a:lstStyle>
          <a:p>
            <a:r>
              <a:rPr lang="en-US" dirty="0"/>
              <a:t>Click to edit Master title style</a:t>
            </a:r>
          </a:p>
        </p:txBody>
      </p:sp>
      <p:sp>
        <p:nvSpPr>
          <p:cNvPr id="7" name="TextBox 6"/>
          <p:cNvSpPr txBox="1"/>
          <p:nvPr userDrawn="1"/>
        </p:nvSpPr>
        <p:spPr>
          <a:xfrm>
            <a:off x="1600200" y="5257800"/>
            <a:ext cx="9982200" cy="1446550"/>
          </a:xfrm>
          <a:prstGeom prst="rect">
            <a:avLst/>
          </a:prstGeom>
          <a:noFill/>
        </p:spPr>
        <p:txBody>
          <a:bodyPr wrap="square" rtlCol="0">
            <a:noAutofit/>
          </a:bodyPr>
          <a:lstStyle/>
          <a:p>
            <a:pPr marL="0" marR="0" indent="0" algn="ctr" defTabSz="914377" rtl="0" eaLnBrk="1" fontAlgn="base" latinLnBrk="0" hangingPunct="1">
              <a:lnSpc>
                <a:spcPct val="100000"/>
              </a:lnSpc>
              <a:spcBef>
                <a:spcPct val="0"/>
              </a:spcBef>
              <a:spcAft>
                <a:spcPct val="0"/>
              </a:spcAft>
              <a:buClrTx/>
              <a:buSzTx/>
              <a:buFontTx/>
              <a:buNone/>
              <a:tabLst/>
              <a:defRPr/>
            </a:pPr>
            <a:r>
              <a:rPr lang="en-US" sz="3600" dirty="0">
                <a:latin typeface="+mn-lt"/>
              </a:rPr>
              <a:t>The EPEC-N</a:t>
            </a:r>
            <a:r>
              <a:rPr lang="en-US" sz="3600" baseline="30000" dirty="0">
                <a:latin typeface="+mn-lt"/>
              </a:rPr>
              <a:t>™</a:t>
            </a:r>
            <a:r>
              <a:rPr lang="en-US" sz="3600" dirty="0">
                <a:latin typeface="+mn-lt"/>
              </a:rPr>
              <a:t> Project</a:t>
            </a:r>
          </a:p>
          <a:p>
            <a:pPr marL="0" marR="0" indent="0" algn="ctr" defTabSz="914377" rtl="0" eaLnBrk="1" fontAlgn="base" latinLnBrk="0" hangingPunct="1">
              <a:lnSpc>
                <a:spcPct val="100000"/>
              </a:lnSpc>
              <a:spcBef>
                <a:spcPct val="0"/>
              </a:spcBef>
              <a:spcAft>
                <a:spcPct val="0"/>
              </a:spcAft>
              <a:buClrTx/>
              <a:buSzTx/>
              <a:buFontTx/>
              <a:buNone/>
              <a:tabLst/>
              <a:defRPr/>
            </a:pPr>
            <a:r>
              <a:rPr lang="en-US" sz="2400" dirty="0">
                <a:latin typeface="+mn-lt"/>
              </a:rPr>
              <a:t>Education in Palliative and End-of-Life Care – Neurology</a:t>
            </a:r>
          </a:p>
          <a:p>
            <a:pPr marL="0" marR="0" indent="0" algn="ctr" defTabSz="914377" rtl="0" eaLnBrk="1" fontAlgn="base" latinLnBrk="0" hangingPunct="1">
              <a:lnSpc>
                <a:spcPct val="100000"/>
              </a:lnSpc>
              <a:spcBef>
                <a:spcPct val="0"/>
              </a:spcBef>
              <a:spcAft>
                <a:spcPct val="0"/>
              </a:spcAft>
              <a:buClrTx/>
              <a:buSzTx/>
              <a:buFontTx/>
              <a:buNone/>
              <a:tabLst/>
              <a:defRPr/>
            </a:pPr>
            <a:r>
              <a:rPr lang="en-US" sz="2000" dirty="0">
                <a:solidFill>
                  <a:schemeClr val="tx2"/>
                </a:solidFill>
                <a:latin typeface="+mn-lt"/>
              </a:rPr>
              <a:t>A</a:t>
            </a:r>
            <a:r>
              <a:rPr lang="en-US" sz="2000" baseline="0" dirty="0">
                <a:solidFill>
                  <a:schemeClr val="tx2"/>
                </a:solidFill>
                <a:latin typeface="+mn-lt"/>
              </a:rPr>
              <a:t> collaboration with the International Neuropalliative Care Society</a:t>
            </a:r>
            <a:endParaRPr lang="en-US" sz="2000" dirty="0">
              <a:solidFill>
                <a:schemeClr val="tx2"/>
              </a:solidFill>
              <a:latin typeface="+mn-lt"/>
            </a:endParaRPr>
          </a:p>
          <a:p>
            <a:endParaRPr lang="en-US" sz="800" dirty="0"/>
          </a:p>
        </p:txBody>
      </p:sp>
      <p:sp>
        <p:nvSpPr>
          <p:cNvPr id="6" name="Rectangle 5">
            <a:extLst>
              <a:ext uri="{FF2B5EF4-FFF2-40B4-BE49-F238E27FC236}">
                <a16:creationId xmlns:a16="http://schemas.microsoft.com/office/drawing/2014/main" id="{B22E564B-0396-6CA1-2CEA-206F24CEE55F}"/>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Logo&#10;&#10;Description automatically generated">
            <a:extLst>
              <a:ext uri="{FF2B5EF4-FFF2-40B4-BE49-F238E27FC236}">
                <a16:creationId xmlns:a16="http://schemas.microsoft.com/office/drawing/2014/main" id="{A17BFA9D-3FA2-5288-2DB3-36BD961CC45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pic>
        <p:nvPicPr>
          <p:cNvPr id="9" name="Picture 8" descr="Text, logo&#10;&#10;Description automatically generated">
            <a:extLst>
              <a:ext uri="{FF2B5EF4-FFF2-40B4-BE49-F238E27FC236}">
                <a16:creationId xmlns:a16="http://schemas.microsoft.com/office/drawing/2014/main" id="{257D9915-228B-FB72-1D58-016CB5595DC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48664" y="3495238"/>
            <a:ext cx="5359291" cy="1155579"/>
          </a:xfrm>
          <a:prstGeom prst="rect">
            <a:avLst/>
          </a:prstGeom>
        </p:spPr>
      </p:pic>
      <p:pic>
        <p:nvPicPr>
          <p:cNvPr id="10" name="Picture 9" descr="Logo, company name&#10;&#10;Description automatically generated">
            <a:extLst>
              <a:ext uri="{FF2B5EF4-FFF2-40B4-BE49-F238E27FC236}">
                <a16:creationId xmlns:a16="http://schemas.microsoft.com/office/drawing/2014/main" id="{E2B49EEF-35A6-0CBD-F573-796495E5987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7965" y="3276600"/>
            <a:ext cx="4285373" cy="1592855"/>
          </a:xfrm>
          <a:prstGeom prst="rect">
            <a:avLst/>
          </a:prstGeom>
        </p:spPr>
      </p:pic>
    </p:spTree>
    <p:extLst>
      <p:ext uri="{BB962C8B-B14F-4D97-AF65-F5344CB8AC3E}">
        <p14:creationId xmlns:p14="http://schemas.microsoft.com/office/powerpoint/2010/main" val="26799881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No bkgrnd image w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b="1"/>
            </a:lvl1pPr>
          </a:lstStyle>
          <a:p>
            <a:r>
              <a:rPr lang="en-US" dirty="0"/>
              <a:t>Click to edit Master title style</a:t>
            </a:r>
          </a:p>
        </p:txBody>
      </p:sp>
      <p:sp>
        <p:nvSpPr>
          <p:cNvPr id="4" name="Content Placeholder 2"/>
          <p:cNvSpPr>
            <a:spLocks noGrp="1"/>
          </p:cNvSpPr>
          <p:nvPr>
            <p:ph idx="1"/>
          </p:nvPr>
        </p:nvSpPr>
        <p:spPr>
          <a:xfrm>
            <a:off x="1524000" y="1825626"/>
            <a:ext cx="10058400" cy="4803775"/>
          </a:xfr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53F1D216-A412-C6F3-8B0D-C4B4CC9FEEA6}"/>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10;&#10;Description automatically generated">
            <a:extLst>
              <a:ext uri="{FF2B5EF4-FFF2-40B4-BE49-F238E27FC236}">
                <a16:creationId xmlns:a16="http://schemas.microsoft.com/office/drawing/2014/main" id="{DC9338B4-9501-18CD-B9F8-5881CD14F2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2137941406"/>
      </p:ext>
    </p:extLst>
  </p:cSld>
  <p:clrMapOvr>
    <a:masterClrMapping/>
  </p:clrMapOvr>
  <p:extLst>
    <p:ext uri="{DCECCB84-F9BA-43D5-87BE-67443E8EF086}">
      <p15:sldGuideLst xmlns:p15="http://schemas.microsoft.com/office/powerpoint/2012/main">
        <p15:guide id="1" pos="7296">
          <p15:clr>
            <a:srgbClr val="FBAE40"/>
          </p15:clr>
        </p15:guide>
        <p15:guide id="2" orient="horz" pos="417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Quot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Text Placeholder 4"/>
          <p:cNvSpPr>
            <a:spLocks noGrp="1"/>
          </p:cNvSpPr>
          <p:nvPr>
            <p:ph type="body" sz="quarter" idx="10" hasCustomPrompt="1"/>
          </p:nvPr>
        </p:nvSpPr>
        <p:spPr>
          <a:xfrm>
            <a:off x="1524000" y="1828800"/>
            <a:ext cx="10210800" cy="3505200"/>
          </a:xfrm>
        </p:spPr>
        <p:txBody>
          <a:bodyPr anchor="ctr">
            <a:noAutofit/>
          </a:bodyPr>
          <a:lstStyle>
            <a:lvl1pPr marL="0" indent="0">
              <a:buNone/>
              <a:defRPr sz="3600"/>
            </a:lvl1pPr>
          </a:lstStyle>
          <a:p>
            <a:pPr lvl="0"/>
            <a:r>
              <a:rPr lang="en-US" dirty="0"/>
              <a:t>“Edit Master text styles”</a:t>
            </a:r>
          </a:p>
        </p:txBody>
      </p:sp>
      <p:sp>
        <p:nvSpPr>
          <p:cNvPr id="6" name="Text Placeholder 4"/>
          <p:cNvSpPr>
            <a:spLocks noGrp="1"/>
          </p:cNvSpPr>
          <p:nvPr>
            <p:ph type="body" sz="quarter" idx="11" hasCustomPrompt="1"/>
          </p:nvPr>
        </p:nvSpPr>
        <p:spPr>
          <a:xfrm>
            <a:off x="1676400" y="6172200"/>
            <a:ext cx="10058400" cy="457200"/>
          </a:xfrm>
        </p:spPr>
        <p:txBody>
          <a:bodyPr anchor="t">
            <a:normAutofit/>
          </a:bodyPr>
          <a:lstStyle>
            <a:lvl1pPr marL="0" indent="0" algn="r">
              <a:buNone/>
              <a:defRPr sz="2000"/>
            </a:lvl1pPr>
          </a:lstStyle>
          <a:p>
            <a:pPr lvl="0"/>
            <a:r>
              <a:rPr lang="en-US" dirty="0"/>
              <a:t>- Author, Source</a:t>
            </a:r>
          </a:p>
        </p:txBody>
      </p:sp>
    </p:spTree>
    <p:extLst>
      <p:ext uri="{BB962C8B-B14F-4D97-AF65-F5344CB8AC3E}">
        <p14:creationId xmlns:p14="http://schemas.microsoft.com/office/powerpoint/2010/main" val="1593019553"/>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Only no bkgrn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Rectangle 3">
            <a:extLst>
              <a:ext uri="{FF2B5EF4-FFF2-40B4-BE49-F238E27FC236}">
                <a16:creationId xmlns:a16="http://schemas.microsoft.com/office/drawing/2014/main" id="{5E0AFAFD-6494-714E-9F5B-F27C5BBF1D01}"/>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ogo&#10;&#10;Description automatically generated">
            <a:extLst>
              <a:ext uri="{FF2B5EF4-FFF2-40B4-BE49-F238E27FC236}">
                <a16:creationId xmlns:a16="http://schemas.microsoft.com/office/drawing/2014/main" id="{4DCAF7BE-F6E4-2C0B-A85A-37BCA127F7D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3832026614"/>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600201"/>
            <a:ext cx="5080000" cy="5143499"/>
          </a:xfrm>
        </p:spPr>
        <p:txBody>
          <a:bodyPr/>
          <a:lstStyle>
            <a:lvl1pPr>
              <a:defRPr sz="24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807200" y="1638301"/>
            <a:ext cx="5080000" cy="5143499"/>
          </a:xfrm>
        </p:spPr>
        <p:txBody>
          <a:bodyPr/>
          <a:lstStyle>
            <a:lvl1pPr>
              <a:defRPr sz="24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0428139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1" y="1709744"/>
            <a:ext cx="9823451"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1524001" y="4589468"/>
            <a:ext cx="9823451" cy="1500187"/>
          </a:xfrm>
          <a:prstGeom prst="rect">
            <a:avLst/>
          </a:prstGeom>
        </p:spPr>
        <p:txBody>
          <a:bodyPr/>
          <a:lstStyle>
            <a:lvl1pPr marL="0" indent="0">
              <a:buNone/>
              <a:defRPr sz="1800">
                <a:solidFill>
                  <a:schemeClr val="tx1">
                    <a:tint val="75000"/>
                  </a:schemeClr>
                </a:solidFill>
              </a:defRPr>
            </a:lvl1pPr>
            <a:lvl2pPr marL="342883"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90641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500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BEB2E-72C0-4B26-B1DB-46EE1B5F71B4}"/>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524825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28600"/>
            <a:ext cx="9982200" cy="2387600"/>
          </a:xfrm>
        </p:spPr>
        <p:txBody>
          <a:bodyPr anchor="b"/>
          <a:lstStyle>
            <a:lvl1pPr algn="ctr">
              <a:defRPr sz="6000"/>
            </a:lvl1pPr>
          </a:lstStyle>
          <a:p>
            <a:r>
              <a:rPr lang="en-US" dirty="0"/>
              <a:t>Click to edit Master title style</a:t>
            </a:r>
          </a:p>
        </p:txBody>
      </p:sp>
      <p:sp>
        <p:nvSpPr>
          <p:cNvPr id="7" name="TextBox 6"/>
          <p:cNvSpPr txBox="1"/>
          <p:nvPr userDrawn="1"/>
        </p:nvSpPr>
        <p:spPr>
          <a:xfrm>
            <a:off x="1600200" y="5257800"/>
            <a:ext cx="9982200" cy="1446550"/>
          </a:xfrm>
          <a:prstGeom prst="rect">
            <a:avLst/>
          </a:prstGeom>
          <a:noFill/>
        </p:spPr>
        <p:txBody>
          <a:bodyPr wrap="square" rtlCol="0">
            <a:noAutofit/>
          </a:bodyPr>
          <a:lstStyle/>
          <a:p>
            <a:pPr marL="0" marR="0" indent="0" algn="ctr" defTabSz="914377" rtl="0" eaLnBrk="1" fontAlgn="base" latinLnBrk="0" hangingPunct="1">
              <a:lnSpc>
                <a:spcPct val="100000"/>
              </a:lnSpc>
              <a:spcBef>
                <a:spcPct val="0"/>
              </a:spcBef>
              <a:spcAft>
                <a:spcPct val="0"/>
              </a:spcAft>
              <a:buClrTx/>
              <a:buSzTx/>
              <a:buFontTx/>
              <a:buNone/>
              <a:tabLst/>
              <a:defRPr/>
            </a:pPr>
            <a:r>
              <a:rPr lang="en-US" sz="3600" dirty="0">
                <a:latin typeface="+mn-lt"/>
              </a:rPr>
              <a:t>The EPEC-N</a:t>
            </a:r>
            <a:r>
              <a:rPr lang="en-US" sz="3600" baseline="30000" dirty="0">
                <a:latin typeface="+mn-lt"/>
              </a:rPr>
              <a:t>™</a:t>
            </a:r>
            <a:r>
              <a:rPr lang="en-US" sz="3600" dirty="0">
                <a:latin typeface="+mn-lt"/>
              </a:rPr>
              <a:t> Project</a:t>
            </a:r>
          </a:p>
          <a:p>
            <a:pPr marL="0" marR="0" indent="0" algn="ctr" defTabSz="914377" rtl="0" eaLnBrk="1" fontAlgn="base" latinLnBrk="0" hangingPunct="1">
              <a:lnSpc>
                <a:spcPct val="100000"/>
              </a:lnSpc>
              <a:spcBef>
                <a:spcPct val="0"/>
              </a:spcBef>
              <a:spcAft>
                <a:spcPct val="0"/>
              </a:spcAft>
              <a:buClrTx/>
              <a:buSzTx/>
              <a:buFontTx/>
              <a:buNone/>
              <a:tabLst/>
              <a:defRPr/>
            </a:pPr>
            <a:r>
              <a:rPr lang="en-US" sz="2400" dirty="0">
                <a:latin typeface="+mn-lt"/>
              </a:rPr>
              <a:t>Education in Palliative and End-of-Life Care – Neurology</a:t>
            </a:r>
          </a:p>
          <a:p>
            <a:pPr marL="0" marR="0" indent="0" algn="ctr" defTabSz="914377" rtl="0" eaLnBrk="1" fontAlgn="base" latinLnBrk="0" hangingPunct="1">
              <a:lnSpc>
                <a:spcPct val="100000"/>
              </a:lnSpc>
              <a:spcBef>
                <a:spcPct val="0"/>
              </a:spcBef>
              <a:spcAft>
                <a:spcPct val="0"/>
              </a:spcAft>
              <a:buClrTx/>
              <a:buSzTx/>
              <a:buFontTx/>
              <a:buNone/>
              <a:tabLst/>
              <a:defRPr/>
            </a:pPr>
            <a:r>
              <a:rPr lang="en-US" sz="2000" dirty="0">
                <a:solidFill>
                  <a:schemeClr val="tx2"/>
                </a:solidFill>
                <a:latin typeface="+mn-lt"/>
              </a:rPr>
              <a:t>A</a:t>
            </a:r>
            <a:r>
              <a:rPr lang="en-US" sz="2000" baseline="0" dirty="0">
                <a:solidFill>
                  <a:schemeClr val="tx2"/>
                </a:solidFill>
                <a:latin typeface="+mn-lt"/>
              </a:rPr>
              <a:t> collaboration with the International Neuropalliative Care Society</a:t>
            </a:r>
            <a:endParaRPr lang="en-US" sz="2000" dirty="0">
              <a:solidFill>
                <a:schemeClr val="tx2"/>
              </a:solidFill>
              <a:latin typeface="+mn-lt"/>
            </a:endParaRPr>
          </a:p>
          <a:p>
            <a:endParaRPr lang="en-US" sz="800" dirty="0"/>
          </a:p>
        </p:txBody>
      </p:sp>
      <p:sp>
        <p:nvSpPr>
          <p:cNvPr id="8" name="Rectangle 7">
            <a:extLst>
              <a:ext uri="{FF2B5EF4-FFF2-40B4-BE49-F238E27FC236}">
                <a16:creationId xmlns:a16="http://schemas.microsoft.com/office/drawing/2014/main" id="{F6B6F06D-0D60-E448-E237-466B3CD32B25}"/>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F51E5B82-1AF8-F1EA-1121-FA86B3CEC4C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5979" y="5980421"/>
            <a:ext cx="1010152" cy="729942"/>
          </a:xfrm>
          <a:prstGeom prst="rect">
            <a:avLst/>
          </a:prstGeom>
        </p:spPr>
      </p:pic>
      <p:pic>
        <p:nvPicPr>
          <p:cNvPr id="9" name="Picture 8" descr="Text, logo&#10;&#10;Description automatically generated">
            <a:extLst>
              <a:ext uri="{FF2B5EF4-FFF2-40B4-BE49-F238E27FC236}">
                <a16:creationId xmlns:a16="http://schemas.microsoft.com/office/drawing/2014/main" id="{5F9CB9C8-9CC6-1967-0816-8451035D2C8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48664" y="3495238"/>
            <a:ext cx="5359291" cy="1155579"/>
          </a:xfrm>
          <a:prstGeom prst="rect">
            <a:avLst/>
          </a:prstGeom>
        </p:spPr>
      </p:pic>
      <p:pic>
        <p:nvPicPr>
          <p:cNvPr id="11" name="Picture 10" descr="Logo, company name&#10;&#10;Description automatically generated">
            <a:extLst>
              <a:ext uri="{FF2B5EF4-FFF2-40B4-BE49-F238E27FC236}">
                <a16:creationId xmlns:a16="http://schemas.microsoft.com/office/drawing/2014/main" id="{48EFBD6E-DE3E-32F0-B2FF-30A68EDF551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7965" y="3276600"/>
            <a:ext cx="4285373" cy="1592855"/>
          </a:xfrm>
          <a:prstGeom prst="rect">
            <a:avLst/>
          </a:prstGeom>
        </p:spPr>
      </p:pic>
    </p:spTree>
    <p:extLst>
      <p:ext uri="{BB962C8B-B14F-4D97-AF65-F5344CB8AC3E}">
        <p14:creationId xmlns:p14="http://schemas.microsoft.com/office/powerpoint/2010/main" val="417432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No bkgrnd image w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b="1"/>
            </a:lvl1pPr>
          </a:lstStyle>
          <a:p>
            <a:r>
              <a:rPr lang="en-US" dirty="0"/>
              <a:t>Click to edit Master title style</a:t>
            </a:r>
          </a:p>
        </p:txBody>
      </p:sp>
      <p:sp>
        <p:nvSpPr>
          <p:cNvPr id="4" name="Content Placeholder 2"/>
          <p:cNvSpPr>
            <a:spLocks noGrp="1"/>
          </p:cNvSpPr>
          <p:nvPr>
            <p:ph idx="1"/>
          </p:nvPr>
        </p:nvSpPr>
        <p:spPr>
          <a:xfrm>
            <a:off x="1524000" y="1825626"/>
            <a:ext cx="10058400" cy="4803775"/>
          </a:xfr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FC398A22-F1A1-A253-C643-4F64E6D882FD}"/>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10;&#10;Description automatically generated">
            <a:extLst>
              <a:ext uri="{FF2B5EF4-FFF2-40B4-BE49-F238E27FC236}">
                <a16:creationId xmlns:a16="http://schemas.microsoft.com/office/drawing/2014/main" id="{B382EBC4-D986-763A-88C0-E5BDCBDD0A2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3452625534"/>
      </p:ext>
    </p:extLst>
  </p:cSld>
  <p:clrMapOvr>
    <a:masterClrMapping/>
  </p:clrMapOvr>
  <p:extLst>
    <p:ext uri="{DCECCB84-F9BA-43D5-87BE-67443E8EF086}">
      <p15:sldGuideLst xmlns:p15="http://schemas.microsoft.com/office/powerpoint/2012/main">
        <p15:guide id="1" pos="7296">
          <p15:clr>
            <a:srgbClr val="FBAE40"/>
          </p15:clr>
        </p15:guide>
        <p15:guide id="2" orient="horz" pos="41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Text Placeholder 4"/>
          <p:cNvSpPr>
            <a:spLocks noGrp="1"/>
          </p:cNvSpPr>
          <p:nvPr>
            <p:ph type="body" sz="quarter" idx="10" hasCustomPrompt="1"/>
          </p:nvPr>
        </p:nvSpPr>
        <p:spPr>
          <a:xfrm>
            <a:off x="1524000" y="1828800"/>
            <a:ext cx="10210800" cy="3505200"/>
          </a:xfrm>
        </p:spPr>
        <p:txBody>
          <a:bodyPr anchor="ctr">
            <a:noAutofit/>
          </a:bodyPr>
          <a:lstStyle>
            <a:lvl1pPr marL="0" indent="0">
              <a:buNone/>
              <a:defRPr sz="3600"/>
            </a:lvl1pPr>
          </a:lstStyle>
          <a:p>
            <a:pPr lvl="0"/>
            <a:r>
              <a:rPr lang="en-US" dirty="0"/>
              <a:t>“Edit Master text styles”</a:t>
            </a:r>
          </a:p>
        </p:txBody>
      </p:sp>
      <p:sp>
        <p:nvSpPr>
          <p:cNvPr id="6" name="Text Placeholder 4"/>
          <p:cNvSpPr>
            <a:spLocks noGrp="1"/>
          </p:cNvSpPr>
          <p:nvPr>
            <p:ph type="body" sz="quarter" idx="11" hasCustomPrompt="1"/>
          </p:nvPr>
        </p:nvSpPr>
        <p:spPr>
          <a:xfrm>
            <a:off x="1676400" y="6172200"/>
            <a:ext cx="10058400" cy="457200"/>
          </a:xfrm>
        </p:spPr>
        <p:txBody>
          <a:bodyPr anchor="t">
            <a:normAutofit/>
          </a:bodyPr>
          <a:lstStyle>
            <a:lvl1pPr marL="0" indent="0" algn="r">
              <a:buNone/>
              <a:defRPr sz="2000"/>
            </a:lvl1pPr>
          </a:lstStyle>
          <a:p>
            <a:pPr lvl="0"/>
            <a:r>
              <a:rPr lang="en-US" dirty="0"/>
              <a:t>- Author, Source</a:t>
            </a:r>
          </a:p>
        </p:txBody>
      </p:sp>
    </p:spTree>
    <p:extLst>
      <p:ext uri="{BB962C8B-B14F-4D97-AF65-F5344CB8AC3E}">
        <p14:creationId xmlns:p14="http://schemas.microsoft.com/office/powerpoint/2010/main" val="3655791309"/>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340871964"/>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0364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no bkgrn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Rectangle 3">
            <a:extLst>
              <a:ext uri="{FF2B5EF4-FFF2-40B4-BE49-F238E27FC236}">
                <a16:creationId xmlns:a16="http://schemas.microsoft.com/office/drawing/2014/main" id="{AC755B7C-FD7C-5DAC-BA92-3B3240CBB226}"/>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ogo&#10;&#10;Description automatically generated">
            <a:extLst>
              <a:ext uri="{FF2B5EF4-FFF2-40B4-BE49-F238E27FC236}">
                <a16:creationId xmlns:a16="http://schemas.microsoft.com/office/drawing/2014/main" id="{B5BB77CD-F867-BB25-6D4D-20AEC09A58F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3253959342"/>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5700" y="365125"/>
            <a:ext cx="10642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49856" y="1825625"/>
            <a:ext cx="10648444" cy="48847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Logo&#10;&#10;Description automatically generated">
            <a:extLst>
              <a:ext uri="{FF2B5EF4-FFF2-40B4-BE49-F238E27FC236}">
                <a16:creationId xmlns:a16="http://schemas.microsoft.com/office/drawing/2014/main" id="{04311E95-398C-4204-9EC2-B780D0623150}"/>
              </a:ext>
            </a:extLst>
          </p:cNvPr>
          <p:cNvPicPr>
            <a:picLocks noChangeAspect="1"/>
          </p:cNvPicPr>
          <p:nvPr userDrawn="1"/>
        </p:nvPicPr>
        <p:blipFill rotWithShape="1">
          <a:blip r:embed="rId19" cstate="print">
            <a:extLst>
              <a:ext uri="{28A0092B-C50C-407E-A947-70E740481C1C}">
                <a14:useLocalDpi xmlns:a14="http://schemas.microsoft.com/office/drawing/2010/main" val="0"/>
              </a:ext>
            </a:extLst>
          </a:blip>
          <a:srcRect l="10690" t="4449" r="9104" b="7597"/>
          <a:stretch/>
        </p:blipFill>
        <p:spPr>
          <a:xfrm>
            <a:off x="112120" y="5806260"/>
            <a:ext cx="753954" cy="550004"/>
          </a:xfrm>
          <a:prstGeom prst="rect">
            <a:avLst/>
          </a:prstGeom>
        </p:spPr>
      </p:pic>
      <p:sp>
        <p:nvSpPr>
          <p:cNvPr id="9" name="Rectangle 8">
            <a:extLst>
              <a:ext uri="{FF2B5EF4-FFF2-40B4-BE49-F238E27FC236}">
                <a16:creationId xmlns:a16="http://schemas.microsoft.com/office/drawing/2014/main" id="{0FB76AC0-3AAD-41BC-B593-EA691BD41B36}"/>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F25EA5A2-1F8E-4461-B353-79F51B6377C5}"/>
              </a:ext>
            </a:extLst>
          </p:cNvPr>
          <p:cNvPicPr>
            <a:picLocks noChangeAspect="1"/>
          </p:cNvPicPr>
          <p:nvPr userDrawn="1"/>
        </p:nvPicPr>
        <p:blipFill>
          <a:blip r:embed="rId20" cstate="print">
            <a:extLst>
              <a:ext uri="{28A0092B-C50C-407E-A947-70E740481C1C}">
                <a14:useLocalDpi xmlns:a14="http://schemas.microsoft.com/office/drawing/2010/main" val="0"/>
              </a:ext>
            </a:extLst>
          </a:blip>
          <a:srcRect/>
          <a:stretch/>
        </p:blipFill>
        <p:spPr>
          <a:xfrm>
            <a:off x="-15979" y="5980421"/>
            <a:ext cx="1010152" cy="729942"/>
          </a:xfrm>
          <a:prstGeom prst="rect">
            <a:avLst/>
          </a:prstGeom>
        </p:spPr>
      </p:pic>
    </p:spTree>
    <p:extLst>
      <p:ext uri="{BB962C8B-B14F-4D97-AF65-F5344CB8AC3E}">
        <p14:creationId xmlns:p14="http://schemas.microsoft.com/office/powerpoint/2010/main" val="89759757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84D1-8F37-624D-9DDD-9E7557C25ABA}"/>
              </a:ext>
            </a:extLst>
          </p:cNvPr>
          <p:cNvSpPr>
            <a:spLocks noGrp="1"/>
          </p:cNvSpPr>
          <p:nvPr>
            <p:ph type="title"/>
          </p:nvPr>
        </p:nvSpPr>
        <p:spPr/>
        <p:txBody>
          <a:bodyPr/>
          <a:lstStyle/>
          <a:p>
            <a:r>
              <a:rPr lang="en-US" dirty="0"/>
              <a:t>GENERAL PRESENTER NOTES</a:t>
            </a:r>
          </a:p>
        </p:txBody>
      </p:sp>
      <p:sp>
        <p:nvSpPr>
          <p:cNvPr id="3" name="Content Placeholder 2">
            <a:extLst>
              <a:ext uri="{FF2B5EF4-FFF2-40B4-BE49-F238E27FC236}">
                <a16:creationId xmlns:a16="http://schemas.microsoft.com/office/drawing/2014/main" id="{D2F4F730-4095-444D-89DE-3CDDAB12260A}"/>
              </a:ext>
            </a:extLst>
          </p:cNvPr>
          <p:cNvSpPr>
            <a:spLocks noGrp="1"/>
          </p:cNvSpPr>
          <p:nvPr>
            <p:ph idx="1"/>
          </p:nvPr>
        </p:nvSpPr>
        <p:spPr/>
        <p:txBody>
          <a:bodyPr/>
          <a:lstStyle/>
          <a:p>
            <a:r>
              <a:rPr lang="en-US" dirty="0"/>
              <a:t>This module describes a framework for discussing goals of care with patients. </a:t>
            </a:r>
          </a:p>
          <a:p>
            <a:r>
              <a:rPr lang="en-US" dirty="0"/>
              <a:t>The audience for this module can be neurologists or palliative care physician caring for patients with neurological illness.</a:t>
            </a:r>
          </a:p>
          <a:p>
            <a:r>
              <a:rPr lang="en-US" dirty="0"/>
              <a:t>Some of the general concepts in this module are also included in the “Improving Medical Decisions” module.</a:t>
            </a:r>
          </a:p>
          <a:p>
            <a:r>
              <a:rPr lang="en-US" dirty="0"/>
              <a:t>Some of the communication tools are also included in the “Communication and Delivering Difficult News” and “Prognostication in Neurological Illness</a:t>
            </a:r>
            <a:r>
              <a:rPr lang="en-US"/>
              <a:t>” modules.</a:t>
            </a:r>
            <a:endParaRPr lang="en-US" dirty="0"/>
          </a:p>
        </p:txBody>
      </p:sp>
    </p:spTree>
    <p:extLst>
      <p:ext uri="{BB962C8B-B14F-4D97-AF65-F5344CB8AC3E}">
        <p14:creationId xmlns:p14="http://schemas.microsoft.com/office/powerpoint/2010/main" val="1941172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Multiple, Changing Goals</a:t>
            </a:r>
          </a:p>
        </p:txBody>
      </p:sp>
      <p:sp>
        <p:nvSpPr>
          <p:cNvPr id="4099" name="Rectangle 3"/>
          <p:cNvSpPr>
            <a:spLocks noGrp="1" noChangeArrowheads="1"/>
          </p:cNvSpPr>
          <p:nvPr>
            <p:ph idx="1"/>
          </p:nvPr>
        </p:nvSpPr>
        <p:spPr/>
        <p:txBody>
          <a:bodyPr/>
          <a:lstStyle/>
          <a:p>
            <a:r>
              <a:rPr lang="en-US" altLang="en-US" dirty="0"/>
              <a:t>Multiple goals often apply simultaneously; this may at first seem contradictory but more likely reflects ambivalence and loss for the patient</a:t>
            </a:r>
          </a:p>
          <a:p>
            <a:r>
              <a:rPr lang="en-US" altLang="en-US" dirty="0"/>
              <a:t>Certain goals may be sacrificed to meet other goals with greater priority</a:t>
            </a:r>
          </a:p>
          <a:p>
            <a:r>
              <a:rPr lang="en-US" altLang="en-US" dirty="0"/>
              <a:t>Goals change; this is expected, and ideally occurs gradually</a:t>
            </a:r>
          </a:p>
          <a:p>
            <a:r>
              <a:rPr lang="en-US" altLang="en-US" dirty="0"/>
              <a:t>Explicitly include a goal of comfort from the very first encounter</a:t>
            </a:r>
          </a:p>
        </p:txBody>
      </p:sp>
    </p:spTree>
    <p:extLst>
      <p:ext uri="{BB962C8B-B14F-4D97-AF65-F5344CB8AC3E}">
        <p14:creationId xmlns:p14="http://schemas.microsoft.com/office/powerpoint/2010/main" val="2034411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49F32-AE97-4ACA-B36B-2A5246048BA5}"/>
              </a:ext>
            </a:extLst>
          </p:cNvPr>
          <p:cNvSpPr>
            <a:spLocks noGrp="1"/>
          </p:cNvSpPr>
          <p:nvPr>
            <p:ph type="title"/>
          </p:nvPr>
        </p:nvSpPr>
        <p:spPr/>
        <p:txBody>
          <a:bodyPr/>
          <a:lstStyle/>
          <a:p>
            <a:r>
              <a:rPr lang="en-US" dirty="0"/>
              <a:t>Goals May Change Over Time</a:t>
            </a:r>
          </a:p>
        </p:txBody>
      </p:sp>
      <p:grpSp>
        <p:nvGrpSpPr>
          <p:cNvPr id="3" name="Group 2">
            <a:extLst>
              <a:ext uri="{FF2B5EF4-FFF2-40B4-BE49-F238E27FC236}">
                <a16:creationId xmlns:a16="http://schemas.microsoft.com/office/drawing/2014/main" id="{D42418E3-F8E0-4FDB-99D6-209EBFEFBECE}"/>
              </a:ext>
            </a:extLst>
          </p:cNvPr>
          <p:cNvGrpSpPr/>
          <p:nvPr/>
        </p:nvGrpSpPr>
        <p:grpSpPr>
          <a:xfrm>
            <a:off x="2068421" y="1929593"/>
            <a:ext cx="3890992" cy="4479745"/>
            <a:chOff x="2332008" y="1239328"/>
            <a:chExt cx="5428890" cy="5285117"/>
          </a:xfrm>
        </p:grpSpPr>
        <p:sp>
          <p:nvSpPr>
            <p:cNvPr id="4" name="L-Shape 3">
              <a:extLst>
                <a:ext uri="{FF2B5EF4-FFF2-40B4-BE49-F238E27FC236}">
                  <a16:creationId xmlns:a16="http://schemas.microsoft.com/office/drawing/2014/main" id="{0CEBB24A-D4EB-4031-8E68-6C200AFCE58D}"/>
                </a:ext>
              </a:extLst>
            </p:cNvPr>
            <p:cNvSpPr/>
            <p:nvPr/>
          </p:nvSpPr>
          <p:spPr>
            <a:xfrm>
              <a:off x="4143555" y="2993366"/>
              <a:ext cx="1805796" cy="1762664"/>
            </a:xfrm>
            <a:prstGeom prst="corner">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a:extLst>
                <a:ext uri="{FF2B5EF4-FFF2-40B4-BE49-F238E27FC236}">
                  <a16:creationId xmlns:a16="http://schemas.microsoft.com/office/drawing/2014/main" id="{96AFDC65-88C1-4CA1-A687-7686C2060C8C}"/>
                </a:ext>
              </a:extLst>
            </p:cNvPr>
            <p:cNvSpPr/>
            <p:nvPr/>
          </p:nvSpPr>
          <p:spPr>
            <a:xfrm>
              <a:off x="5955102" y="4761781"/>
              <a:ext cx="1805796" cy="1762664"/>
            </a:xfrm>
            <a:prstGeom prst="corner">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Shape 5">
              <a:extLst>
                <a:ext uri="{FF2B5EF4-FFF2-40B4-BE49-F238E27FC236}">
                  <a16:creationId xmlns:a16="http://schemas.microsoft.com/office/drawing/2014/main" id="{2F51E701-2BFD-4B30-A6BF-0F95CDC43D7F}"/>
                </a:ext>
              </a:extLst>
            </p:cNvPr>
            <p:cNvSpPr/>
            <p:nvPr/>
          </p:nvSpPr>
          <p:spPr>
            <a:xfrm>
              <a:off x="2332008" y="1239328"/>
              <a:ext cx="1805796" cy="1762664"/>
            </a:xfrm>
            <a:prstGeom prst="corner">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ECB69A8-D0D2-442A-9B99-1C32273AC364}"/>
                </a:ext>
              </a:extLst>
            </p:cNvPr>
            <p:cNvSpPr/>
            <p:nvPr/>
          </p:nvSpPr>
          <p:spPr>
            <a:xfrm>
              <a:off x="2332008" y="2993366"/>
              <a:ext cx="2481532" cy="353107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E74C4D8-64CB-4818-B6C0-722D5A1CE826}"/>
                </a:ext>
              </a:extLst>
            </p:cNvPr>
            <p:cNvSpPr/>
            <p:nvPr/>
          </p:nvSpPr>
          <p:spPr>
            <a:xfrm>
              <a:off x="3467819" y="4014157"/>
              <a:ext cx="2481532" cy="25102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A215F19F-F2F7-4D43-94DD-477BB0DA2B1B}"/>
              </a:ext>
            </a:extLst>
          </p:cNvPr>
          <p:cNvSpPr txBox="1"/>
          <p:nvPr/>
        </p:nvSpPr>
        <p:spPr>
          <a:xfrm>
            <a:off x="2882479" y="2038275"/>
            <a:ext cx="5259237"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mn-lt"/>
              </a:rPr>
              <a:t>“I'd never want to be in a wheelchair.”</a:t>
            </a:r>
          </a:p>
        </p:txBody>
      </p:sp>
      <p:sp>
        <p:nvSpPr>
          <p:cNvPr id="10" name="TextBox 9">
            <a:extLst>
              <a:ext uri="{FF2B5EF4-FFF2-40B4-BE49-F238E27FC236}">
                <a16:creationId xmlns:a16="http://schemas.microsoft.com/office/drawing/2014/main" id="{ADABB87A-6232-4B85-89EB-B206A2970C63}"/>
              </a:ext>
            </a:extLst>
          </p:cNvPr>
          <p:cNvSpPr txBox="1"/>
          <p:nvPr/>
        </p:nvSpPr>
        <p:spPr>
          <a:xfrm>
            <a:off x="3543674" y="2892711"/>
            <a:ext cx="7416418"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mn-lt"/>
              </a:rPr>
              <a:t>“Well, maybe a wheelchair, but never a feeding tube.”</a:t>
            </a:r>
          </a:p>
        </p:txBody>
      </p:sp>
      <p:sp>
        <p:nvSpPr>
          <p:cNvPr id="11" name="TextBox 10">
            <a:extLst>
              <a:ext uri="{FF2B5EF4-FFF2-40B4-BE49-F238E27FC236}">
                <a16:creationId xmlns:a16="http://schemas.microsoft.com/office/drawing/2014/main" id="{61D2A597-B9D1-4B30-A3F8-7B1655FFB3D4}"/>
              </a:ext>
            </a:extLst>
          </p:cNvPr>
          <p:cNvSpPr txBox="1"/>
          <p:nvPr/>
        </p:nvSpPr>
        <p:spPr>
          <a:xfrm>
            <a:off x="4027988" y="3701707"/>
            <a:ext cx="6970141"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mn-lt"/>
              </a:rPr>
              <a:t>“Life might actually be easier with a feeding tube.”</a:t>
            </a:r>
          </a:p>
        </p:txBody>
      </p:sp>
      <p:sp>
        <p:nvSpPr>
          <p:cNvPr id="13" name="TextBox 12">
            <a:extLst>
              <a:ext uri="{FF2B5EF4-FFF2-40B4-BE49-F238E27FC236}">
                <a16:creationId xmlns:a16="http://schemas.microsoft.com/office/drawing/2014/main" id="{38A8B9A6-869E-4E4C-B39A-420FBD83EA5F}"/>
              </a:ext>
            </a:extLst>
          </p:cNvPr>
          <p:cNvSpPr txBox="1"/>
          <p:nvPr/>
        </p:nvSpPr>
        <p:spPr>
          <a:xfrm>
            <a:off x="5404218" y="5200642"/>
            <a:ext cx="5827900"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mn-lt"/>
              </a:rPr>
              <a:t>“Maybe a ventilator wouldn't be so bad...”</a:t>
            </a:r>
          </a:p>
        </p:txBody>
      </p:sp>
      <p:sp>
        <p:nvSpPr>
          <p:cNvPr id="18" name="TextBox 17">
            <a:extLst>
              <a:ext uri="{FF2B5EF4-FFF2-40B4-BE49-F238E27FC236}">
                <a16:creationId xmlns:a16="http://schemas.microsoft.com/office/drawing/2014/main" id="{1C0A20C8-C386-5E4A-A0C2-52AF9A2FA1F1}"/>
              </a:ext>
            </a:extLst>
          </p:cNvPr>
          <p:cNvSpPr txBox="1"/>
          <p:nvPr/>
        </p:nvSpPr>
        <p:spPr>
          <a:xfrm rot="16200000">
            <a:off x="766500" y="3683631"/>
            <a:ext cx="1872500" cy="369332"/>
          </a:xfrm>
          <a:prstGeom prst="rect">
            <a:avLst/>
          </a:prstGeom>
          <a:noFill/>
        </p:spPr>
        <p:txBody>
          <a:bodyPr wrap="none" rtlCol="0">
            <a:spAutoFit/>
          </a:bodyPr>
          <a:lstStyle/>
          <a:p>
            <a:r>
              <a:rPr lang="en-US" sz="1800" dirty="0">
                <a:latin typeface="+mn-lt"/>
              </a:rPr>
              <a:t>Functional status</a:t>
            </a:r>
          </a:p>
        </p:txBody>
      </p:sp>
      <p:sp>
        <p:nvSpPr>
          <p:cNvPr id="20" name="TextBox 19">
            <a:extLst>
              <a:ext uri="{FF2B5EF4-FFF2-40B4-BE49-F238E27FC236}">
                <a16:creationId xmlns:a16="http://schemas.microsoft.com/office/drawing/2014/main" id="{24939420-5B9D-2240-B58A-71F60C53D5DE}"/>
              </a:ext>
            </a:extLst>
          </p:cNvPr>
          <p:cNvSpPr txBox="1"/>
          <p:nvPr/>
        </p:nvSpPr>
        <p:spPr>
          <a:xfrm>
            <a:off x="4833098" y="4367596"/>
            <a:ext cx="6970141"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mn-lt"/>
              </a:rPr>
              <a:t>“NIV is annoying but really helps my breathing.”</a:t>
            </a:r>
          </a:p>
        </p:txBody>
      </p:sp>
      <p:sp>
        <p:nvSpPr>
          <p:cNvPr id="15" name="TextBox 14">
            <a:extLst>
              <a:ext uri="{FF2B5EF4-FFF2-40B4-BE49-F238E27FC236}">
                <a16:creationId xmlns:a16="http://schemas.microsoft.com/office/drawing/2014/main" id="{1C0A20C8-C386-5E4A-A0C2-52AF9A2FA1F1}"/>
              </a:ext>
            </a:extLst>
          </p:cNvPr>
          <p:cNvSpPr txBox="1"/>
          <p:nvPr/>
        </p:nvSpPr>
        <p:spPr>
          <a:xfrm flipH="1">
            <a:off x="3543673" y="6397152"/>
            <a:ext cx="2022735" cy="369332"/>
          </a:xfrm>
          <a:prstGeom prst="rect">
            <a:avLst/>
          </a:prstGeom>
          <a:noFill/>
        </p:spPr>
        <p:txBody>
          <a:bodyPr wrap="square" rtlCol="0">
            <a:spAutoFit/>
          </a:bodyPr>
          <a:lstStyle/>
          <a:p>
            <a:r>
              <a:rPr lang="en-US" sz="1800" dirty="0">
                <a:latin typeface="+mn-lt"/>
              </a:rPr>
              <a:t>Time</a:t>
            </a:r>
          </a:p>
        </p:txBody>
      </p:sp>
    </p:spTree>
    <p:extLst>
      <p:ext uri="{BB962C8B-B14F-4D97-AF65-F5344CB8AC3E}">
        <p14:creationId xmlns:p14="http://schemas.microsoft.com/office/powerpoint/2010/main" val="1985455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Benefits of Early Goals of Care Conversations</a:t>
            </a:r>
          </a:p>
        </p:txBody>
      </p:sp>
      <p:sp>
        <p:nvSpPr>
          <p:cNvPr id="3" name="Content Placeholder 2"/>
          <p:cNvSpPr>
            <a:spLocks noGrp="1"/>
          </p:cNvSpPr>
          <p:nvPr>
            <p:ph idx="1"/>
          </p:nvPr>
        </p:nvSpPr>
        <p:spPr/>
        <p:txBody>
          <a:bodyPr/>
          <a:lstStyle/>
          <a:p>
            <a:r>
              <a:rPr lang="en-US" dirty="0"/>
              <a:t>Goals of care conversations should happen early in the disease course for neurodegenerative disorders to avoid limitations due to cognitive and speech deficits.</a:t>
            </a:r>
          </a:p>
          <a:p>
            <a:r>
              <a:rPr lang="en-US" dirty="0"/>
              <a:t>Conversations should be revisited regularly as goals can change over time</a:t>
            </a:r>
          </a:p>
          <a:p>
            <a:r>
              <a:rPr lang="en-US" dirty="0"/>
              <a:t>Earlier conversations about prognosis and goals of care in the setting of serious illness:</a:t>
            </a:r>
          </a:p>
          <a:p>
            <a:pPr lvl="1"/>
            <a:r>
              <a:rPr lang="en-US" dirty="0"/>
              <a:t>Do not diminish hope</a:t>
            </a:r>
          </a:p>
          <a:p>
            <a:pPr lvl="1"/>
            <a:r>
              <a:rPr lang="en-US" dirty="0"/>
              <a:t>Have been shown to reduce depression and anxiety</a:t>
            </a:r>
          </a:p>
          <a:p>
            <a:pPr lvl="1"/>
            <a:r>
              <a:rPr lang="en-US" dirty="0"/>
              <a:t>Are preferred over discussions in the setting of medical crises (e.g. ICU)</a:t>
            </a:r>
          </a:p>
          <a:p>
            <a:endParaRPr lang="en-US" dirty="0"/>
          </a:p>
          <a:p>
            <a:endParaRPr lang="en-US" dirty="0"/>
          </a:p>
          <a:p>
            <a:pPr lvl="1"/>
            <a:endParaRPr lang="en-US" dirty="0"/>
          </a:p>
          <a:p>
            <a:pPr lvl="2"/>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357877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dirty="0"/>
              <a:t>Potential Triggers for Goals of Care Conversations</a:t>
            </a:r>
          </a:p>
        </p:txBody>
      </p:sp>
      <p:sp>
        <p:nvSpPr>
          <p:cNvPr id="3" name="Content Placeholder 2"/>
          <p:cNvSpPr>
            <a:spLocks noGrp="1"/>
          </p:cNvSpPr>
          <p:nvPr>
            <p:ph idx="1"/>
          </p:nvPr>
        </p:nvSpPr>
        <p:spPr/>
        <p:txBody>
          <a:bodyPr/>
          <a:lstStyle/>
          <a:p>
            <a:r>
              <a:rPr lang="en-US" dirty="0"/>
              <a:t>Falls</a:t>
            </a:r>
          </a:p>
          <a:p>
            <a:r>
              <a:rPr lang="en-US" dirty="0"/>
              <a:t>Hospital admissions for acute medical illness</a:t>
            </a:r>
          </a:p>
          <a:p>
            <a:r>
              <a:rPr lang="en-US" dirty="0"/>
              <a:t>Motor vehicle accidents</a:t>
            </a:r>
          </a:p>
          <a:p>
            <a:r>
              <a:rPr lang="en-US" dirty="0"/>
              <a:t>Diagnosis of an additional life-limiting comorbidity</a:t>
            </a:r>
          </a:p>
          <a:p>
            <a:r>
              <a:rPr lang="en-US" dirty="0"/>
              <a:t>Increasing dependence for activities of daily living</a:t>
            </a:r>
          </a:p>
          <a:p>
            <a:r>
              <a:rPr lang="en-US" dirty="0"/>
              <a:t>Progressive dysphagia</a:t>
            </a:r>
          </a:p>
          <a:p>
            <a:r>
              <a:rPr lang="en-US" dirty="0"/>
              <a:t>Progressive weight loss</a:t>
            </a:r>
          </a:p>
          <a:p>
            <a:r>
              <a:rPr lang="en-US" dirty="0"/>
              <a:t>Increasing symptom burden</a:t>
            </a:r>
          </a:p>
          <a:p>
            <a:r>
              <a:rPr lang="en-US" dirty="0"/>
              <a:t>Suicidal ideation</a:t>
            </a:r>
          </a:p>
          <a:p>
            <a:endParaRPr lang="en-US" dirty="0"/>
          </a:p>
          <a:p>
            <a:pPr lvl="1"/>
            <a:endParaRPr lang="en-US" dirty="0"/>
          </a:p>
          <a:p>
            <a:pPr lvl="2"/>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02325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31379D-CF6D-4FDC-AA38-C83D0D1DE141}"/>
              </a:ext>
            </a:extLst>
          </p:cNvPr>
          <p:cNvSpPr>
            <a:spLocks noGrp="1"/>
          </p:cNvSpPr>
          <p:nvPr>
            <p:ph type="title"/>
          </p:nvPr>
        </p:nvSpPr>
        <p:spPr/>
        <p:txBody>
          <a:bodyPr/>
          <a:lstStyle/>
          <a:p>
            <a:r>
              <a:rPr lang="en-US" dirty="0"/>
              <a:t>Helpful Communication Tools in Goals of Care Communication</a:t>
            </a:r>
          </a:p>
        </p:txBody>
      </p:sp>
    </p:spTree>
    <p:extLst>
      <p:ext uri="{BB962C8B-B14F-4D97-AF65-F5344CB8AC3E}">
        <p14:creationId xmlns:p14="http://schemas.microsoft.com/office/powerpoint/2010/main" val="665170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Key Practices for Successful Conversations</a:t>
            </a:r>
          </a:p>
        </p:txBody>
      </p:sp>
      <p:sp>
        <p:nvSpPr>
          <p:cNvPr id="4099" name="Rectangle 3"/>
          <p:cNvSpPr>
            <a:spLocks noGrp="1" noChangeArrowheads="1"/>
          </p:cNvSpPr>
          <p:nvPr>
            <p:ph idx="1"/>
          </p:nvPr>
        </p:nvSpPr>
        <p:spPr/>
        <p:txBody>
          <a:bodyPr/>
          <a:lstStyle/>
          <a:p>
            <a:r>
              <a:rPr lang="en-US" altLang="en-US" dirty="0"/>
              <a:t>Assess readiness</a:t>
            </a:r>
          </a:p>
          <a:p>
            <a:pPr lvl="1"/>
            <a:r>
              <a:rPr lang="en-US" altLang="en-US" dirty="0"/>
              <a:t> May need time to adjust to bad news</a:t>
            </a:r>
          </a:p>
          <a:p>
            <a:r>
              <a:rPr lang="en-US" altLang="en-US" dirty="0"/>
              <a:t>Create the right setting</a:t>
            </a:r>
          </a:p>
          <a:p>
            <a:pPr lvl="1"/>
            <a:r>
              <a:rPr lang="en-US" altLang="en-US" dirty="0"/>
              <a:t>Privacy, space, time</a:t>
            </a:r>
          </a:p>
          <a:p>
            <a:pPr lvl="1"/>
            <a:r>
              <a:rPr lang="en-US" altLang="en-US" dirty="0"/>
              <a:t>Invite important people in the patient’s life </a:t>
            </a:r>
          </a:p>
          <a:p>
            <a:r>
              <a:rPr lang="en-US" altLang="en-US" dirty="0"/>
              <a:t>Balance truth and hope</a:t>
            </a:r>
          </a:p>
          <a:p>
            <a:pPr lvl="1"/>
            <a:r>
              <a:rPr lang="en-US" altLang="en-US" dirty="0"/>
              <a:t>Honest, straightforward</a:t>
            </a:r>
          </a:p>
          <a:p>
            <a:pPr lvl="1"/>
            <a:r>
              <a:rPr lang="en-US" altLang="en-US" dirty="0"/>
              <a:t>Not too blunt</a:t>
            </a:r>
          </a:p>
          <a:p>
            <a:r>
              <a:rPr lang="en-US" altLang="en-US" dirty="0"/>
              <a:t>Elicit concerns and demonstrate empathy</a:t>
            </a:r>
          </a:p>
          <a:p>
            <a:pPr lvl="1"/>
            <a:endParaRPr lang="en-US" altLang="en-US" dirty="0"/>
          </a:p>
        </p:txBody>
      </p:sp>
    </p:spTree>
    <p:extLst>
      <p:ext uri="{BB962C8B-B14F-4D97-AF65-F5344CB8AC3E}">
        <p14:creationId xmlns:p14="http://schemas.microsoft.com/office/powerpoint/2010/main" val="4105386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The Importance of Empathy</a:t>
            </a:r>
          </a:p>
        </p:txBody>
      </p:sp>
      <p:sp>
        <p:nvSpPr>
          <p:cNvPr id="4099" name="Rectangle 3"/>
          <p:cNvSpPr>
            <a:spLocks noGrp="1" noChangeArrowheads="1"/>
          </p:cNvSpPr>
          <p:nvPr>
            <p:ph idx="1"/>
          </p:nvPr>
        </p:nvSpPr>
        <p:spPr/>
        <p:txBody>
          <a:bodyPr/>
          <a:lstStyle/>
          <a:p>
            <a:r>
              <a:rPr lang="en-US" altLang="en-US" dirty="0"/>
              <a:t>Demonstrating empathy during these discussions is important to the well-being of the patient. </a:t>
            </a:r>
          </a:p>
          <a:p>
            <a:r>
              <a:rPr lang="en-US" altLang="en-US" dirty="0"/>
              <a:t>Responding to cues of emotional distress does not increase the length of the encounter, and may shorten it if you respond right away to what is most salient to the patient.</a:t>
            </a:r>
          </a:p>
          <a:p>
            <a:r>
              <a:rPr lang="en-US" altLang="en-US" dirty="0"/>
              <a:t>The NURSE mnemonic is a helpful framework in guiding expressions of empathy with patients and families.</a:t>
            </a:r>
          </a:p>
          <a:p>
            <a:endParaRPr lang="en-US" altLang="en-US" dirty="0"/>
          </a:p>
        </p:txBody>
      </p:sp>
    </p:spTree>
    <p:extLst>
      <p:ext uri="{BB962C8B-B14F-4D97-AF65-F5344CB8AC3E}">
        <p14:creationId xmlns:p14="http://schemas.microsoft.com/office/powerpoint/2010/main" val="1035495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NURSE</a:t>
            </a:r>
          </a:p>
        </p:txBody>
      </p:sp>
      <p:sp>
        <p:nvSpPr>
          <p:cNvPr id="4099" name="Rectangle 3"/>
          <p:cNvSpPr>
            <a:spLocks noGrp="1" noChangeArrowheads="1"/>
          </p:cNvSpPr>
          <p:nvPr>
            <p:ph idx="1"/>
          </p:nvPr>
        </p:nvSpPr>
        <p:spPr/>
        <p:txBody>
          <a:bodyPr>
            <a:normAutofit lnSpcReduction="10000"/>
          </a:bodyPr>
          <a:lstStyle/>
          <a:p>
            <a:r>
              <a:rPr lang="en-US" altLang="en-US" u="sng" dirty="0"/>
              <a:t>N</a:t>
            </a:r>
            <a:r>
              <a:rPr lang="en-US" altLang="en-US" dirty="0"/>
              <a:t>ame the emotion</a:t>
            </a:r>
          </a:p>
          <a:p>
            <a:pPr lvl="1"/>
            <a:r>
              <a:rPr lang="en-US" altLang="en-US" dirty="0"/>
              <a:t>“You seem frustrated.”</a:t>
            </a:r>
          </a:p>
          <a:p>
            <a:r>
              <a:rPr lang="en-US" altLang="en-US" u="sng" dirty="0"/>
              <a:t>U</a:t>
            </a:r>
            <a:r>
              <a:rPr lang="en-US" altLang="en-US" dirty="0"/>
              <a:t>nderstand the emotion</a:t>
            </a:r>
          </a:p>
          <a:p>
            <a:pPr lvl="1"/>
            <a:r>
              <a:rPr lang="en-US" altLang="en-US" dirty="0"/>
              <a:t>“It must be so hard to have to depend on others when you’re feeling worn out.”</a:t>
            </a:r>
          </a:p>
          <a:p>
            <a:r>
              <a:rPr lang="en-US" altLang="en-US" u="sng" dirty="0"/>
              <a:t>R</a:t>
            </a:r>
            <a:r>
              <a:rPr lang="en-US" altLang="en-US" dirty="0"/>
              <a:t>espect the patient</a:t>
            </a:r>
          </a:p>
          <a:p>
            <a:pPr lvl="1"/>
            <a:r>
              <a:rPr lang="en-US" altLang="en-US" dirty="0"/>
              <a:t>“I’m so impressed that you have been able to stay so determined.”</a:t>
            </a:r>
          </a:p>
          <a:p>
            <a:r>
              <a:rPr lang="en-US" altLang="en-US" u="sng" dirty="0"/>
              <a:t>S</a:t>
            </a:r>
            <a:r>
              <a:rPr lang="en-US" altLang="en-US" dirty="0"/>
              <a:t>upport the patient</a:t>
            </a:r>
          </a:p>
          <a:p>
            <a:pPr lvl="1"/>
            <a:r>
              <a:rPr lang="en-US" altLang="en-US" dirty="0"/>
              <a:t>“The team and I are here to help you stay as strong as possible.”</a:t>
            </a:r>
          </a:p>
          <a:p>
            <a:r>
              <a:rPr lang="en-US" altLang="en-US" u="sng" dirty="0"/>
              <a:t>E</a:t>
            </a:r>
            <a:r>
              <a:rPr lang="en-US" altLang="en-US" dirty="0"/>
              <a:t>xplore the emotion</a:t>
            </a:r>
          </a:p>
          <a:p>
            <a:pPr lvl="1"/>
            <a:r>
              <a:rPr lang="en-US" altLang="en-US" dirty="0"/>
              <a:t>“Tell me more about how your fatigue is affecting you.”</a:t>
            </a:r>
            <a:br>
              <a:rPr lang="en-US" altLang="en-US" dirty="0"/>
            </a:br>
            <a:endParaRPr lang="en-US" altLang="en-US" dirty="0"/>
          </a:p>
          <a:p>
            <a:endParaRPr lang="en-US" altLang="en-US" dirty="0"/>
          </a:p>
        </p:txBody>
      </p:sp>
    </p:spTree>
    <p:extLst>
      <p:ext uri="{BB962C8B-B14F-4D97-AF65-F5344CB8AC3E}">
        <p14:creationId xmlns:p14="http://schemas.microsoft.com/office/powerpoint/2010/main" val="623262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Ask-Tell-Ask</a:t>
            </a:r>
          </a:p>
        </p:txBody>
      </p:sp>
      <p:sp>
        <p:nvSpPr>
          <p:cNvPr id="4099" name="Rectangle 3"/>
          <p:cNvSpPr>
            <a:spLocks noGrp="1" noChangeArrowheads="1"/>
          </p:cNvSpPr>
          <p:nvPr>
            <p:ph idx="1"/>
          </p:nvPr>
        </p:nvSpPr>
        <p:spPr/>
        <p:txBody>
          <a:bodyPr/>
          <a:lstStyle/>
          <a:p>
            <a:r>
              <a:rPr lang="en-US" altLang="en-US" dirty="0"/>
              <a:t>Ask – Tell – Ask </a:t>
            </a:r>
          </a:p>
          <a:p>
            <a:pPr lvl="1"/>
            <a:r>
              <a:rPr lang="en-US" altLang="en-US" dirty="0"/>
              <a:t>Bracket information you provide with questions to be sure you are giving the information that is most helpful to the patient</a:t>
            </a:r>
          </a:p>
          <a:p>
            <a:r>
              <a:rPr lang="en-US" altLang="en-US" dirty="0"/>
              <a:t>Ask patients and family members directly about their concerns</a:t>
            </a:r>
          </a:p>
          <a:p>
            <a:pPr lvl="1"/>
            <a:r>
              <a:rPr lang="en-US" altLang="en-US" dirty="0"/>
              <a:t>Use open-ended questions</a:t>
            </a:r>
          </a:p>
          <a:p>
            <a:pPr lvl="1"/>
            <a:r>
              <a:rPr lang="en-US" altLang="en-US" dirty="0"/>
              <a:t>Allow time for responses</a:t>
            </a:r>
          </a:p>
          <a:p>
            <a:r>
              <a:rPr lang="en-US" altLang="en-US" dirty="0"/>
              <a:t>If the patient expresses a concern and asks for information, use the “Ask-Tell-Ask” approach to be sure that the information you provide is the most helpful to the patient</a:t>
            </a:r>
          </a:p>
        </p:txBody>
      </p:sp>
    </p:spTree>
    <p:extLst>
      <p:ext uri="{BB962C8B-B14F-4D97-AF65-F5344CB8AC3E}">
        <p14:creationId xmlns:p14="http://schemas.microsoft.com/office/powerpoint/2010/main" val="2143917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Ask-Tell-Ask: Example</a:t>
            </a:r>
          </a:p>
        </p:txBody>
      </p:sp>
      <p:sp>
        <p:nvSpPr>
          <p:cNvPr id="4099" name="Rectangle 3"/>
          <p:cNvSpPr>
            <a:spLocks noGrp="1" noChangeArrowheads="1"/>
          </p:cNvSpPr>
          <p:nvPr>
            <p:ph idx="1"/>
          </p:nvPr>
        </p:nvSpPr>
        <p:spPr/>
        <p:txBody>
          <a:bodyPr/>
          <a:lstStyle/>
          <a:p>
            <a:r>
              <a:rPr lang="en-US" altLang="en-US" sz="2400" dirty="0"/>
              <a:t>Patient: “I’m worried about whether this treatment is going to do the job. What do you think?”</a:t>
            </a:r>
          </a:p>
          <a:p>
            <a:r>
              <a:rPr lang="en-US" altLang="en-US" sz="2400" dirty="0">
                <a:solidFill>
                  <a:schemeClr val="tx2"/>
                </a:solidFill>
              </a:rPr>
              <a:t>ASK </a:t>
            </a:r>
            <a:r>
              <a:rPr lang="en-US" altLang="en-US" sz="2400" dirty="0"/>
              <a:t>“To make sure I answer your question, can you tell me specifically what you’re worried about?”</a:t>
            </a:r>
          </a:p>
          <a:p>
            <a:r>
              <a:rPr lang="en-US" altLang="en-US" sz="2400" dirty="0"/>
              <a:t>Patient: “I’m worried I might not make it to my college reunion in June.”</a:t>
            </a:r>
          </a:p>
          <a:p>
            <a:r>
              <a:rPr lang="en-US" altLang="en-US" sz="2400" dirty="0">
                <a:solidFill>
                  <a:schemeClr val="tx2"/>
                </a:solidFill>
              </a:rPr>
              <a:t>TELL</a:t>
            </a:r>
            <a:r>
              <a:rPr lang="en-US" altLang="en-US" sz="2400" dirty="0"/>
              <a:t> “I am hopeful that with this treatment and the other things we can do to manage your symptoms, you should be able to attend the reunion.”</a:t>
            </a:r>
          </a:p>
          <a:p>
            <a:r>
              <a:rPr lang="en-US" altLang="en-US" sz="2400" dirty="0">
                <a:solidFill>
                  <a:schemeClr val="tx2"/>
                </a:solidFill>
              </a:rPr>
              <a:t>ASK</a:t>
            </a:r>
            <a:r>
              <a:rPr lang="en-US" altLang="en-US" sz="2400" dirty="0"/>
              <a:t> “Would you like more information about what is to be expected from your treatment?”</a:t>
            </a:r>
          </a:p>
          <a:p>
            <a:r>
              <a:rPr lang="en-US" altLang="en-US" sz="2400" dirty="0"/>
              <a:t>Patient: “No. The reunion was the biggest thing I was worried about.”</a:t>
            </a:r>
          </a:p>
          <a:p>
            <a:pPr lvl="1"/>
            <a:endParaRPr lang="en-US" altLang="en-US" dirty="0"/>
          </a:p>
        </p:txBody>
      </p:sp>
    </p:spTree>
    <p:extLst>
      <p:ext uri="{BB962C8B-B14F-4D97-AF65-F5344CB8AC3E}">
        <p14:creationId xmlns:p14="http://schemas.microsoft.com/office/powerpoint/2010/main" val="2192128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84D1-8F37-624D-9DDD-9E7557C25ABA}"/>
              </a:ext>
            </a:extLst>
          </p:cNvPr>
          <p:cNvSpPr>
            <a:spLocks noGrp="1"/>
          </p:cNvSpPr>
          <p:nvPr>
            <p:ph type="title"/>
          </p:nvPr>
        </p:nvSpPr>
        <p:spPr/>
        <p:txBody>
          <a:bodyPr/>
          <a:lstStyle/>
          <a:p>
            <a:r>
              <a:rPr lang="en-US" dirty="0"/>
              <a:t>GENERAL PRESENTER NOTES</a:t>
            </a:r>
          </a:p>
        </p:txBody>
      </p:sp>
      <p:sp>
        <p:nvSpPr>
          <p:cNvPr id="3" name="Content Placeholder 2">
            <a:extLst>
              <a:ext uri="{FF2B5EF4-FFF2-40B4-BE49-F238E27FC236}">
                <a16:creationId xmlns:a16="http://schemas.microsoft.com/office/drawing/2014/main" id="{D2F4F730-4095-444D-89DE-3CDDAB12260A}"/>
              </a:ext>
            </a:extLst>
          </p:cNvPr>
          <p:cNvSpPr>
            <a:spLocks noGrp="1"/>
          </p:cNvSpPr>
          <p:nvPr>
            <p:ph idx="1"/>
          </p:nvPr>
        </p:nvSpPr>
        <p:spPr/>
        <p:txBody>
          <a:bodyPr/>
          <a:lstStyle/>
          <a:p>
            <a:r>
              <a:rPr lang="en-US" dirty="0"/>
              <a:t>It is a module that is well-suited to an interactive lecture/discussion, followed by a role play. </a:t>
            </a:r>
          </a:p>
          <a:p>
            <a:pPr lvl="1"/>
            <a:r>
              <a:rPr lang="en-US" dirty="0"/>
              <a:t>In order to set the stage, open the discussion with an example of a case (slide 5). </a:t>
            </a:r>
          </a:p>
          <a:p>
            <a:pPr lvl="1"/>
            <a:r>
              <a:rPr lang="en-US" dirty="0"/>
              <a:t>Have a discussion about participants’ initial approaches to the topic. (5 </a:t>
            </a:r>
            <a:r>
              <a:rPr lang="en-US" dirty="0" err="1"/>
              <a:t>mins</a:t>
            </a:r>
            <a:r>
              <a:rPr lang="en-US" dirty="0"/>
              <a:t>)</a:t>
            </a:r>
          </a:p>
          <a:p>
            <a:pPr lvl="1"/>
            <a:r>
              <a:rPr lang="en-US" dirty="0"/>
              <a:t>Present slides, choosing those most relevant for your audience. (15-20 </a:t>
            </a:r>
            <a:r>
              <a:rPr lang="en-US" dirty="0" err="1"/>
              <a:t>mins</a:t>
            </a:r>
            <a:r>
              <a:rPr lang="en-US" dirty="0"/>
              <a:t>)</a:t>
            </a:r>
          </a:p>
          <a:p>
            <a:pPr lvl="1"/>
            <a:r>
              <a:rPr lang="en-US" dirty="0"/>
              <a:t>End the session with a role play on the case that had been presented earlier, in which participants practice some of the techniques presented in the slides. (20 </a:t>
            </a:r>
            <a:r>
              <a:rPr lang="en-US" dirty="0" err="1"/>
              <a:t>mins</a:t>
            </a:r>
            <a:r>
              <a:rPr lang="en-US" dirty="0"/>
              <a:t>)</a:t>
            </a:r>
          </a:p>
          <a:p>
            <a:endParaRPr lang="en-US" dirty="0"/>
          </a:p>
        </p:txBody>
      </p:sp>
    </p:spTree>
    <p:extLst>
      <p:ext uri="{BB962C8B-B14F-4D97-AF65-F5344CB8AC3E}">
        <p14:creationId xmlns:p14="http://schemas.microsoft.com/office/powerpoint/2010/main" val="3825198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Additional Helpful Statements</a:t>
            </a:r>
          </a:p>
        </p:txBody>
      </p:sp>
      <p:sp>
        <p:nvSpPr>
          <p:cNvPr id="4099" name="Rectangle 3"/>
          <p:cNvSpPr>
            <a:spLocks noGrp="1" noChangeArrowheads="1"/>
          </p:cNvSpPr>
          <p:nvPr>
            <p:ph idx="1"/>
          </p:nvPr>
        </p:nvSpPr>
        <p:spPr/>
        <p:txBody>
          <a:bodyPr>
            <a:normAutofit lnSpcReduction="10000"/>
          </a:bodyPr>
          <a:lstStyle/>
          <a:p>
            <a:r>
              <a:rPr lang="en-US" altLang="en-US" dirty="0"/>
              <a:t>Use “I wish” and “I hope” statements:</a:t>
            </a:r>
          </a:p>
          <a:p>
            <a:pPr lvl="1"/>
            <a:r>
              <a:rPr lang="en-US" altLang="en-US" dirty="0"/>
              <a:t> “I also wish we could cure this illness, and</a:t>
            </a:r>
            <a:r>
              <a:rPr lang="mr-IN" altLang="en-US" dirty="0"/>
              <a:t>…</a:t>
            </a:r>
            <a:r>
              <a:rPr lang="en-US" altLang="en-US" dirty="0"/>
              <a:t>”</a:t>
            </a:r>
          </a:p>
          <a:p>
            <a:pPr lvl="1"/>
            <a:r>
              <a:rPr lang="en-US" altLang="en-US" dirty="0"/>
              <a:t> “I also hope you are able to see your son get married.”</a:t>
            </a:r>
          </a:p>
          <a:p>
            <a:r>
              <a:rPr lang="en-US" altLang="en-US" dirty="0"/>
              <a:t>Use “I worry” statements</a:t>
            </a:r>
          </a:p>
          <a:p>
            <a:pPr lvl="1"/>
            <a:r>
              <a:rPr lang="en-US" altLang="en-US" dirty="0"/>
              <a:t>“I worry that time may be shorter than we hope it is.”</a:t>
            </a:r>
          </a:p>
          <a:p>
            <a:r>
              <a:rPr lang="en-US" altLang="en-US" dirty="0"/>
              <a:t>Use “I wonder” statements </a:t>
            </a:r>
          </a:p>
          <a:p>
            <a:pPr lvl="1"/>
            <a:r>
              <a:rPr lang="en-US" altLang="en-US" dirty="0"/>
              <a:t>When talking to a family member: “I wonder what [the patient] would say if he was able to express himself?”</a:t>
            </a:r>
          </a:p>
          <a:p>
            <a:pPr lvl="1"/>
            <a:endParaRPr lang="en-US" altLang="en-US" dirty="0"/>
          </a:p>
          <a:p>
            <a:r>
              <a:rPr lang="en-US" altLang="en-US" dirty="0"/>
              <a:t>These statements allow clinicians to align with the patient, raise the possibility that goals may not be achievable, and further explore a patient’s experience.</a:t>
            </a:r>
          </a:p>
          <a:p>
            <a:pPr lvl="1"/>
            <a:endParaRPr lang="en-US" altLang="en-US" dirty="0"/>
          </a:p>
        </p:txBody>
      </p:sp>
    </p:spTree>
    <p:extLst>
      <p:ext uri="{BB962C8B-B14F-4D97-AF65-F5344CB8AC3E}">
        <p14:creationId xmlns:p14="http://schemas.microsoft.com/office/powerpoint/2010/main" val="157769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B7CDF-1100-4178-A1E3-9FDB5739EFF2}"/>
              </a:ext>
            </a:extLst>
          </p:cNvPr>
          <p:cNvSpPr>
            <a:spLocks noGrp="1"/>
          </p:cNvSpPr>
          <p:nvPr>
            <p:ph type="title"/>
          </p:nvPr>
        </p:nvSpPr>
        <p:spPr/>
        <p:txBody>
          <a:bodyPr/>
          <a:lstStyle/>
          <a:p>
            <a:r>
              <a:rPr lang="en-US" dirty="0"/>
              <a:t>Goals of Care: An Overall Approach</a:t>
            </a:r>
          </a:p>
        </p:txBody>
      </p:sp>
      <p:sp>
        <p:nvSpPr>
          <p:cNvPr id="3" name="Content Placeholder 2">
            <a:extLst>
              <a:ext uri="{FF2B5EF4-FFF2-40B4-BE49-F238E27FC236}">
                <a16:creationId xmlns:a16="http://schemas.microsoft.com/office/drawing/2014/main" id="{0E73F26F-E281-459B-9F98-012498A20C2C}"/>
              </a:ext>
            </a:extLst>
          </p:cNvPr>
          <p:cNvSpPr>
            <a:spLocks noGrp="1"/>
          </p:cNvSpPr>
          <p:nvPr>
            <p:ph idx="1"/>
          </p:nvPr>
        </p:nvSpPr>
        <p:spPr/>
        <p:txBody>
          <a:bodyPr/>
          <a:lstStyle/>
          <a:p>
            <a:pPr marL="514350" indent="-514350">
              <a:buFont typeface="+mj-lt"/>
              <a:buAutoNum type="arabicPeriod"/>
            </a:pPr>
            <a:r>
              <a:rPr lang="en-US" dirty="0"/>
              <a:t>Confirm shared understanding</a:t>
            </a:r>
          </a:p>
          <a:p>
            <a:pPr marL="514350" indent="-514350">
              <a:buFont typeface="+mj-lt"/>
              <a:buAutoNum type="arabicPeriod"/>
            </a:pPr>
            <a:r>
              <a:rPr lang="en-US" dirty="0"/>
              <a:t>Elicit personal goals</a:t>
            </a:r>
          </a:p>
          <a:p>
            <a:pPr marL="514350" indent="-514350">
              <a:buFont typeface="+mj-lt"/>
              <a:buAutoNum type="arabicPeriod"/>
            </a:pPr>
            <a:r>
              <a:rPr lang="en-US" dirty="0"/>
              <a:t>Clarify, summarize, and prioritize goals</a:t>
            </a:r>
          </a:p>
          <a:p>
            <a:pPr marL="514350" indent="-514350">
              <a:buFont typeface="+mj-lt"/>
              <a:buAutoNum type="arabicPeriod"/>
            </a:pPr>
            <a:r>
              <a:rPr lang="en-US" dirty="0"/>
              <a:t>Recommend treatments</a:t>
            </a:r>
          </a:p>
          <a:p>
            <a:pPr marL="514350" indent="-514350">
              <a:buFont typeface="+mj-lt"/>
              <a:buAutoNum type="arabicPeriod"/>
            </a:pPr>
            <a:r>
              <a:rPr lang="en-US" dirty="0"/>
              <a:t>Establish a plan</a:t>
            </a:r>
          </a:p>
          <a:p>
            <a:pPr marL="514350" indent="-514350">
              <a:buFont typeface="+mj-lt"/>
              <a:buAutoNum type="arabicPeriod"/>
            </a:pPr>
            <a:endParaRPr lang="en-US" dirty="0"/>
          </a:p>
        </p:txBody>
      </p:sp>
    </p:spTree>
    <p:extLst>
      <p:ext uri="{BB962C8B-B14F-4D97-AF65-F5344CB8AC3E}">
        <p14:creationId xmlns:p14="http://schemas.microsoft.com/office/powerpoint/2010/main" val="2077337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1. Confirm Shared Understanding</a:t>
            </a:r>
          </a:p>
        </p:txBody>
      </p:sp>
      <p:sp>
        <p:nvSpPr>
          <p:cNvPr id="4099" name="Rectangle 3"/>
          <p:cNvSpPr>
            <a:spLocks noGrp="1" noChangeArrowheads="1"/>
          </p:cNvSpPr>
          <p:nvPr>
            <p:ph idx="1"/>
          </p:nvPr>
        </p:nvSpPr>
        <p:spPr/>
        <p:txBody>
          <a:bodyPr/>
          <a:lstStyle/>
          <a:p>
            <a:r>
              <a:rPr lang="en-US" altLang="en-US" dirty="0"/>
              <a:t>Understanding Goals of Care depends on a shared understanding of what is happening with the patient.</a:t>
            </a:r>
          </a:p>
          <a:p>
            <a:r>
              <a:rPr lang="en-US" altLang="en-US" dirty="0"/>
              <a:t>Start with:</a:t>
            </a:r>
          </a:p>
          <a:p>
            <a:pPr lvl="1"/>
            <a:r>
              <a:rPr lang="en-US" altLang="en-US" dirty="0"/>
              <a:t> “What do you understand about what's going on with your illness?”</a:t>
            </a:r>
          </a:p>
          <a:p>
            <a:pPr lvl="1"/>
            <a:r>
              <a:rPr lang="en-US" altLang="en-US" dirty="0"/>
              <a:t>“What have other clinicians told you?”</a:t>
            </a:r>
          </a:p>
          <a:p>
            <a:pPr lvl="1"/>
            <a:r>
              <a:rPr lang="en-US" altLang="en-US" dirty="0"/>
              <a:t>“What questions do you still have about your illness?”</a:t>
            </a:r>
          </a:p>
        </p:txBody>
      </p:sp>
    </p:spTree>
    <p:extLst>
      <p:ext uri="{BB962C8B-B14F-4D97-AF65-F5344CB8AC3E}">
        <p14:creationId xmlns:p14="http://schemas.microsoft.com/office/powerpoint/2010/main" val="1557799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2. Elicit Personal Goals </a:t>
            </a:r>
          </a:p>
        </p:txBody>
      </p:sp>
      <p:sp>
        <p:nvSpPr>
          <p:cNvPr id="4099" name="Rectangle 3"/>
          <p:cNvSpPr>
            <a:spLocks noGrp="1" noChangeArrowheads="1"/>
          </p:cNvSpPr>
          <p:nvPr>
            <p:ph idx="1"/>
          </p:nvPr>
        </p:nvSpPr>
        <p:spPr/>
        <p:txBody>
          <a:bodyPr/>
          <a:lstStyle/>
          <a:p>
            <a:r>
              <a:rPr lang="en-US" altLang="en-US" dirty="0"/>
              <a:t>Transition by talking about impact of the illness on the patient’s future</a:t>
            </a:r>
          </a:p>
          <a:p>
            <a:pPr lvl="1"/>
            <a:r>
              <a:rPr lang="en-US" altLang="en-US" dirty="0"/>
              <a:t>“When you think about the future with this illness, are there any things you worry about?”  </a:t>
            </a:r>
          </a:p>
          <a:p>
            <a:pPr lvl="1"/>
            <a:r>
              <a:rPr lang="en-US" altLang="en-US" dirty="0"/>
              <a:t>“Are there things that you are hoping for?”</a:t>
            </a:r>
          </a:p>
          <a:p>
            <a:pPr lvl="1"/>
            <a:r>
              <a:rPr lang="en-US" dirty="0"/>
              <a:t>“What things are most important for you now? In the future?”</a:t>
            </a:r>
            <a:endParaRPr lang="en-US" altLang="en-US" dirty="0"/>
          </a:p>
          <a:p>
            <a:r>
              <a:rPr lang="en-US" altLang="en-US" dirty="0"/>
              <a:t>Ask about Goals of Care</a:t>
            </a:r>
          </a:p>
          <a:p>
            <a:pPr lvl="1"/>
            <a:r>
              <a:rPr lang="en-US" altLang="en-US" dirty="0"/>
              <a:t>“Different people want different things from their health care (give examples). What about you?  What do you want from your health care so you can live well?”  </a:t>
            </a:r>
          </a:p>
          <a:p>
            <a:pPr lvl="1"/>
            <a:r>
              <a:rPr lang="en-US" altLang="en-US" dirty="0"/>
              <a:t>“What do you hope to avoid?”</a:t>
            </a:r>
          </a:p>
          <a:p>
            <a:pPr marL="457189" lvl="1" indent="0">
              <a:buNone/>
            </a:pPr>
            <a:endParaRPr lang="en-US" altLang="en-US" dirty="0"/>
          </a:p>
        </p:txBody>
      </p:sp>
    </p:spTree>
    <p:extLst>
      <p:ext uri="{BB962C8B-B14F-4D97-AF65-F5344CB8AC3E}">
        <p14:creationId xmlns:p14="http://schemas.microsoft.com/office/powerpoint/2010/main" val="3300315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3. Clarify, Summarize, and Prioritize Goals</a:t>
            </a:r>
          </a:p>
        </p:txBody>
      </p:sp>
      <p:sp>
        <p:nvSpPr>
          <p:cNvPr id="4099" name="Rectangle 3"/>
          <p:cNvSpPr>
            <a:spLocks noGrp="1" noChangeArrowheads="1"/>
          </p:cNvSpPr>
          <p:nvPr>
            <p:ph idx="1"/>
          </p:nvPr>
        </p:nvSpPr>
        <p:spPr/>
        <p:txBody>
          <a:bodyPr/>
          <a:lstStyle/>
          <a:p>
            <a:r>
              <a:rPr lang="en-US" altLang="en-US" dirty="0"/>
              <a:t>After eliciting goals, clarify and summarize</a:t>
            </a:r>
          </a:p>
          <a:p>
            <a:pPr lvl="1"/>
            <a:r>
              <a:rPr lang="en-US" altLang="en-US" dirty="0"/>
              <a:t>“From what I understand, you have a combination of goals – you would like to try to keep the disease under control but also not spend a lot of time in the hospital.”</a:t>
            </a:r>
          </a:p>
          <a:p>
            <a:pPr marL="457189" lvl="1" indent="0">
              <a:buNone/>
            </a:pPr>
            <a:endParaRPr lang="en-US" altLang="en-US" dirty="0"/>
          </a:p>
          <a:p>
            <a:r>
              <a:rPr lang="en-US" altLang="en-US" dirty="0"/>
              <a:t>This step may also include an acknowledgement that multiple goals may not be possible concurrently. Prioritize goals when possible. </a:t>
            </a:r>
          </a:p>
          <a:p>
            <a:pPr marL="628650" lvl="1" indent="-171450">
              <a:buFont typeface="Arial" panose="020B0604020202020204" pitchFamily="34" charset="0"/>
              <a:buChar char="•"/>
            </a:pPr>
            <a:r>
              <a:rPr lang="en-US" dirty="0"/>
              <a:t>“I am worried it will be hard to keep your disease under control without having to spend more time in the hospital. Do you have a sense which one of these goals is most important?”</a:t>
            </a:r>
          </a:p>
        </p:txBody>
      </p:sp>
    </p:spTree>
    <p:extLst>
      <p:ext uri="{BB962C8B-B14F-4D97-AF65-F5344CB8AC3E}">
        <p14:creationId xmlns:p14="http://schemas.microsoft.com/office/powerpoint/2010/main" val="2292303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4. Recommend Treatments </a:t>
            </a:r>
          </a:p>
        </p:txBody>
      </p:sp>
      <p:sp>
        <p:nvSpPr>
          <p:cNvPr id="4099" name="Rectangle 3"/>
          <p:cNvSpPr>
            <a:spLocks noGrp="1" noChangeArrowheads="1"/>
          </p:cNvSpPr>
          <p:nvPr>
            <p:ph idx="1"/>
          </p:nvPr>
        </p:nvSpPr>
        <p:spPr>
          <a:xfrm>
            <a:off x="1524000" y="1600201"/>
            <a:ext cx="10210800" cy="4575175"/>
          </a:xfrm>
        </p:spPr>
        <p:txBody>
          <a:bodyPr/>
          <a:lstStyle/>
          <a:p>
            <a:r>
              <a:rPr lang="en-US" altLang="en-US" dirty="0"/>
              <a:t>This is a key step and part of our counseling role</a:t>
            </a:r>
          </a:p>
          <a:p>
            <a:r>
              <a:rPr lang="en-US" altLang="en-US" dirty="0"/>
              <a:t>Recommend treatments consistent with the patient’s goals:</a:t>
            </a:r>
          </a:p>
          <a:p>
            <a:pPr lvl="1"/>
            <a:r>
              <a:rPr lang="en-US" altLang="en-US" dirty="0"/>
              <a:t>“Let’s look at a treatment plan that allows you to work toward your goals. I would recommend…” </a:t>
            </a:r>
          </a:p>
          <a:p>
            <a:pPr lvl="1"/>
            <a:r>
              <a:rPr lang="en-US" altLang="en-US" dirty="0"/>
              <a:t>“If you’re hoping to be as strong as possible for your trip, I would recommend going sooner rather than later.”</a:t>
            </a:r>
          </a:p>
          <a:p>
            <a:r>
              <a:rPr lang="en-US" dirty="0"/>
              <a:t>This is often a good time to discuss preferences for life-sustaining treatments, including cardiopulmonary resuscitation (CPR), artificial fluid/nutrition, mechanical ventilation, dialysis, or other life-sustaining treatments. </a:t>
            </a:r>
          </a:p>
        </p:txBody>
      </p:sp>
    </p:spTree>
    <p:extLst>
      <p:ext uri="{BB962C8B-B14F-4D97-AF65-F5344CB8AC3E}">
        <p14:creationId xmlns:p14="http://schemas.microsoft.com/office/powerpoint/2010/main" val="687417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5. Establish a Plan</a:t>
            </a:r>
          </a:p>
        </p:txBody>
      </p:sp>
      <p:sp>
        <p:nvSpPr>
          <p:cNvPr id="4099" name="Rectangle 3"/>
          <p:cNvSpPr>
            <a:spLocks noGrp="1" noChangeArrowheads="1"/>
          </p:cNvSpPr>
          <p:nvPr>
            <p:ph idx="1"/>
          </p:nvPr>
        </p:nvSpPr>
        <p:spPr/>
        <p:txBody>
          <a:bodyPr>
            <a:normAutofit lnSpcReduction="10000"/>
          </a:bodyPr>
          <a:lstStyle/>
          <a:p>
            <a:r>
              <a:rPr lang="en-US" altLang="en-US" dirty="0"/>
              <a:t>Make plans based on patient’s goals of care </a:t>
            </a:r>
          </a:p>
          <a:p>
            <a:r>
              <a:rPr lang="en-US" altLang="en-US" dirty="0"/>
              <a:t>Document the plan and write orders to start, stop, or continue treatments</a:t>
            </a:r>
          </a:p>
          <a:p>
            <a:r>
              <a:rPr lang="en-US" altLang="en-US" dirty="0"/>
              <a:t>Create a follow up plan</a:t>
            </a:r>
          </a:p>
          <a:p>
            <a:r>
              <a:rPr lang="en-US" altLang="en-US" dirty="0"/>
              <a:t>Revisit goals and plans over time</a:t>
            </a:r>
          </a:p>
          <a:p>
            <a:endParaRPr lang="en-US" altLang="en-US" dirty="0"/>
          </a:p>
          <a:p>
            <a:pPr marL="171450" lvl="0" indent="-171450"/>
            <a:r>
              <a:rPr lang="en-US" dirty="0"/>
              <a:t>Be sure to give the patient and family opportunity to ask any remaining questions or express any other concerns before concluding the meeting, and encourage the patient to contact you if goals change prior to your next scheduled encounter.</a:t>
            </a:r>
          </a:p>
          <a:p>
            <a:r>
              <a:rPr lang="en-US" dirty="0"/>
              <a:t> </a:t>
            </a:r>
            <a:endParaRPr lang="en-US" sz="3600" dirty="0"/>
          </a:p>
          <a:p>
            <a:endParaRPr lang="en-US" altLang="en-US" dirty="0"/>
          </a:p>
        </p:txBody>
      </p:sp>
    </p:spTree>
    <p:extLst>
      <p:ext uri="{BB962C8B-B14F-4D97-AF65-F5344CB8AC3E}">
        <p14:creationId xmlns:p14="http://schemas.microsoft.com/office/powerpoint/2010/main" val="2508034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Approaches to Avoid</a:t>
            </a:r>
          </a:p>
        </p:txBody>
      </p:sp>
      <p:sp>
        <p:nvSpPr>
          <p:cNvPr id="4099" name="Rectangle 3"/>
          <p:cNvSpPr>
            <a:spLocks noGrp="1" noChangeArrowheads="1"/>
          </p:cNvSpPr>
          <p:nvPr>
            <p:ph idx="1"/>
          </p:nvPr>
        </p:nvSpPr>
        <p:spPr/>
        <p:txBody>
          <a:bodyPr/>
          <a:lstStyle/>
          <a:p>
            <a:r>
              <a:rPr lang="en-US" dirty="0"/>
              <a:t>Remember that goals of care conversations are intended to get to the heart of the patient’s and family’s values, and not to lead them to agree with the wishes and values of the treating team. </a:t>
            </a:r>
          </a:p>
          <a:p>
            <a:pPr lvl="1"/>
            <a:r>
              <a:rPr lang="en-US" dirty="0"/>
              <a:t>For some people, aggressive care near the end-of-life may be what they want.</a:t>
            </a:r>
          </a:p>
          <a:p>
            <a:r>
              <a:rPr lang="en-US" altLang="en-US" dirty="0"/>
              <a:t>Don’t debate with the patient or family the medical reality of how ill the patient is or the likelihood of death:</a:t>
            </a:r>
          </a:p>
          <a:p>
            <a:pPr lvl="1"/>
            <a:r>
              <a:rPr lang="en-US" altLang="en-US" dirty="0"/>
              <a:t>Instead:</a:t>
            </a:r>
          </a:p>
          <a:p>
            <a:pPr lvl="2"/>
            <a:r>
              <a:rPr lang="en-US" altLang="en-US" dirty="0"/>
              <a:t>Use “I wish” statements</a:t>
            </a:r>
          </a:p>
          <a:p>
            <a:pPr lvl="2"/>
            <a:r>
              <a:rPr lang="en-US" altLang="en-US" dirty="0"/>
              <a:t>Ask for permission to talk about what can be done if things don’t go as hoped</a:t>
            </a:r>
          </a:p>
          <a:p>
            <a:pPr lvl="2"/>
            <a:endParaRPr lang="en-US" altLang="en-US" dirty="0"/>
          </a:p>
        </p:txBody>
      </p:sp>
    </p:spTree>
    <p:extLst>
      <p:ext uri="{BB962C8B-B14F-4D97-AF65-F5344CB8AC3E}">
        <p14:creationId xmlns:p14="http://schemas.microsoft.com/office/powerpoint/2010/main" val="216746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Approaches to Avoid</a:t>
            </a:r>
          </a:p>
        </p:txBody>
      </p:sp>
      <p:sp>
        <p:nvSpPr>
          <p:cNvPr id="4099" name="Rectangle 3"/>
          <p:cNvSpPr>
            <a:spLocks noGrp="1" noChangeArrowheads="1"/>
          </p:cNvSpPr>
          <p:nvPr>
            <p:ph idx="1"/>
          </p:nvPr>
        </p:nvSpPr>
        <p:spPr/>
        <p:txBody>
          <a:bodyPr/>
          <a:lstStyle/>
          <a:p>
            <a:r>
              <a:rPr lang="en-US" altLang="en-US" dirty="0"/>
              <a:t>Avoid labeling the patient/family as “in denial” when they may be experiencing normal grief and conflict	</a:t>
            </a:r>
          </a:p>
          <a:p>
            <a:r>
              <a:rPr lang="en-US" altLang="en-US" dirty="0"/>
              <a:t>Don’t label the family as pathological if they do not agree to a DNR order</a:t>
            </a:r>
          </a:p>
          <a:p>
            <a:pPr lvl="2"/>
            <a:endParaRPr lang="en-US" altLang="en-US" dirty="0"/>
          </a:p>
          <a:p>
            <a:pPr lvl="1"/>
            <a:endParaRPr lang="en-US" altLang="en-US" dirty="0"/>
          </a:p>
        </p:txBody>
      </p:sp>
    </p:spTree>
    <p:extLst>
      <p:ext uri="{BB962C8B-B14F-4D97-AF65-F5344CB8AC3E}">
        <p14:creationId xmlns:p14="http://schemas.microsoft.com/office/powerpoint/2010/main" val="472928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t>Approaches to Avoid</a:t>
            </a:r>
          </a:p>
        </p:txBody>
      </p:sp>
      <p:graphicFrame>
        <p:nvGraphicFramePr>
          <p:cNvPr id="8" name="Table 7"/>
          <p:cNvGraphicFramePr>
            <a:graphicFrameLocks noGrp="1"/>
          </p:cNvGraphicFramePr>
          <p:nvPr>
            <p:extLst>
              <p:ext uri="{D42A27DB-BD31-4B8C-83A1-F6EECF244321}">
                <p14:modId xmlns:p14="http://schemas.microsoft.com/office/powerpoint/2010/main" val="2619923651"/>
              </p:ext>
            </p:extLst>
          </p:nvPr>
        </p:nvGraphicFramePr>
        <p:xfrm>
          <a:off x="1676400" y="1747267"/>
          <a:ext cx="9525000" cy="4680699"/>
        </p:xfrm>
        <a:graphic>
          <a:graphicData uri="http://schemas.openxmlformats.org/drawingml/2006/table">
            <a:tbl>
              <a:tblPr firstRow="1" bandRow="1">
                <a:tableStyleId>{5C22544A-7EE6-4342-B048-85BDC9FD1C3A}</a:tableStyleId>
              </a:tblPr>
              <a:tblGrid>
                <a:gridCol w="4076744">
                  <a:extLst>
                    <a:ext uri="{9D8B030D-6E8A-4147-A177-3AD203B41FA5}">
                      <a16:colId xmlns:a16="http://schemas.microsoft.com/office/drawing/2014/main" val="20000"/>
                    </a:ext>
                  </a:extLst>
                </a:gridCol>
                <a:gridCol w="5448256">
                  <a:extLst>
                    <a:ext uri="{9D8B030D-6E8A-4147-A177-3AD203B41FA5}">
                      <a16:colId xmlns:a16="http://schemas.microsoft.com/office/drawing/2014/main" val="20001"/>
                    </a:ext>
                  </a:extLst>
                </a:gridCol>
              </a:tblGrid>
              <a:tr h="9197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400" b="0" dirty="0">
                          <a:ea typeface="MS PGothic" panose="020B0600070205080204" pitchFamily="34" charset="-128"/>
                        </a:rPr>
                        <a:t>Avoid language with unintended consequences</a:t>
                      </a:r>
                    </a:p>
                  </a:txBody>
                  <a:tcPr/>
                </a:tc>
                <a:tc>
                  <a:txBody>
                    <a:bodyPr/>
                    <a:lstStyle/>
                    <a:p>
                      <a:r>
                        <a:rPr lang="en-US" sz="2400" b="0" dirty="0"/>
                        <a:t>Instead,</a:t>
                      </a:r>
                      <a:r>
                        <a:rPr lang="en-US" sz="2400" b="0" baseline="0" dirty="0"/>
                        <a:t> consider</a:t>
                      </a:r>
                      <a:endParaRPr lang="en-US" sz="2400" b="0" dirty="0"/>
                    </a:p>
                  </a:txBody>
                  <a:tcPr/>
                </a:tc>
                <a:extLst>
                  <a:ext uri="{0D108BD9-81ED-4DB2-BD59-A6C34878D82A}">
                    <a16:rowId xmlns:a16="http://schemas.microsoft.com/office/drawing/2014/main" val="10000"/>
                  </a:ext>
                </a:extLst>
              </a:tr>
              <a:tr h="562776">
                <a:tc>
                  <a:txBody>
                    <a:bodyPr/>
                    <a:lstStyle/>
                    <a:p>
                      <a:r>
                        <a:rPr lang="en-US" sz="1800" b="0" dirty="0"/>
                        <a:t>There is no hope for a cure.</a:t>
                      </a:r>
                    </a:p>
                  </a:txBody>
                  <a:tcPr/>
                </a:tc>
                <a:tc>
                  <a:txBody>
                    <a:bodyPr/>
                    <a:lstStyle/>
                    <a:p>
                      <a:r>
                        <a:rPr lang="en-US" sz="1800" b="0" dirty="0"/>
                        <a:t>I also hope for a cure. I’m also really worried that the disease is too strong, and that time might be much shorter than we hope.</a:t>
                      </a:r>
                    </a:p>
                  </a:txBody>
                  <a:tcPr/>
                </a:tc>
                <a:extLst>
                  <a:ext uri="{0D108BD9-81ED-4DB2-BD59-A6C34878D82A}">
                    <a16:rowId xmlns:a16="http://schemas.microsoft.com/office/drawing/2014/main" val="3993480811"/>
                  </a:ext>
                </a:extLst>
              </a:tr>
              <a:tr h="377686">
                <a:tc>
                  <a:txBody>
                    <a:bodyPr/>
                    <a:lstStyle/>
                    <a:p>
                      <a:r>
                        <a:rPr lang="en-US" sz="1800" b="0" dirty="0"/>
                        <a:t>Do you want us to do everything possible?</a:t>
                      </a:r>
                    </a:p>
                  </a:txBody>
                  <a:tcPr/>
                </a:tc>
                <a:tc>
                  <a:txBody>
                    <a:bodyPr/>
                    <a:lstStyle/>
                    <a:p>
                      <a:r>
                        <a:rPr lang="en-US" sz="1800" b="0" dirty="0"/>
                        <a:t>How were you hoping we could help?</a:t>
                      </a:r>
                    </a:p>
                  </a:txBody>
                  <a:tcPr/>
                </a:tc>
                <a:extLst>
                  <a:ext uri="{0D108BD9-81ED-4DB2-BD59-A6C34878D82A}">
                    <a16:rowId xmlns:a16="http://schemas.microsoft.com/office/drawing/2014/main" val="10001"/>
                  </a:ext>
                </a:extLst>
              </a:tr>
              <a:tr h="562776">
                <a:tc>
                  <a:txBody>
                    <a:bodyPr/>
                    <a:lstStyle/>
                    <a:p>
                      <a:r>
                        <a:rPr lang="en-US" sz="1800" b="0" dirty="0"/>
                        <a:t>There is nothing more that we can do.</a:t>
                      </a:r>
                    </a:p>
                  </a:txBody>
                  <a:tcPr/>
                </a:tc>
                <a:tc>
                  <a:txBody>
                    <a:bodyPr/>
                    <a:lstStyle/>
                    <a:p>
                      <a:r>
                        <a:rPr lang="en-US" sz="1800" b="0" dirty="0"/>
                        <a:t>I wish there was</a:t>
                      </a:r>
                      <a:r>
                        <a:rPr lang="en-US" sz="1800" b="0" baseline="0" dirty="0"/>
                        <a:t> something we could do to make your husband’s balance better or cure his illness. Let’s focus on what we can do to help.  </a:t>
                      </a:r>
                      <a:endParaRPr lang="en-US" sz="1800" b="0" dirty="0"/>
                    </a:p>
                  </a:txBody>
                  <a:tcPr/>
                </a:tc>
                <a:extLst>
                  <a:ext uri="{0D108BD9-81ED-4DB2-BD59-A6C34878D82A}">
                    <a16:rowId xmlns:a16="http://schemas.microsoft.com/office/drawing/2014/main" val="10002"/>
                  </a:ext>
                </a:extLst>
              </a:tr>
              <a:tr h="562776">
                <a:tc>
                  <a:txBody>
                    <a:bodyPr/>
                    <a:lstStyle/>
                    <a:p>
                      <a:r>
                        <a:rPr lang="en-US" sz="1800" b="0" dirty="0"/>
                        <a:t>Will you agree to discontinue</a:t>
                      </a:r>
                      <a:r>
                        <a:rPr lang="en-US" sz="1800" b="0" baseline="0" dirty="0"/>
                        <a:t> care </a:t>
                      </a:r>
                    </a:p>
                    <a:p>
                      <a:r>
                        <a:rPr lang="en-US" sz="1800" b="0" baseline="0" dirty="0"/>
                        <a:t>and stop the machines?</a:t>
                      </a:r>
                      <a:endParaRPr lang="en-US" sz="1800" b="0" dirty="0"/>
                    </a:p>
                  </a:txBody>
                  <a:tcPr/>
                </a:tc>
                <a:tc>
                  <a:txBody>
                    <a:bodyPr/>
                    <a:lstStyle/>
                    <a:p>
                      <a:r>
                        <a:rPr lang="en-US" sz="1800" b="0" dirty="0"/>
                        <a:t>To respect his wishes, we will turn</a:t>
                      </a:r>
                      <a:r>
                        <a:rPr lang="en-US" sz="1800" b="0" baseline="0" dirty="0"/>
                        <a:t> off the breathing machine and use medicines to make sure he is comfortable.</a:t>
                      </a:r>
                      <a:endParaRPr lang="en-US" sz="1800" b="0" dirty="0"/>
                    </a:p>
                  </a:txBody>
                  <a:tcPr/>
                </a:tc>
                <a:extLst>
                  <a:ext uri="{0D108BD9-81ED-4DB2-BD59-A6C34878D82A}">
                    <a16:rowId xmlns:a16="http://schemas.microsoft.com/office/drawing/2014/main" val="10003"/>
                  </a:ext>
                </a:extLst>
              </a:tr>
              <a:tr h="377686">
                <a:tc>
                  <a:txBody>
                    <a:bodyPr/>
                    <a:lstStyle/>
                    <a:p>
                      <a:r>
                        <a:rPr lang="en-US" sz="1800" b="0" dirty="0"/>
                        <a:t>Withdrawal</a:t>
                      </a:r>
                      <a:r>
                        <a:rPr lang="en-US" sz="1800" b="0" baseline="0" dirty="0"/>
                        <a:t> of care</a:t>
                      </a:r>
                      <a:endParaRPr lang="en-US" sz="1800" b="0" dirty="0"/>
                    </a:p>
                  </a:txBody>
                  <a:tcPr/>
                </a:tc>
                <a:tc>
                  <a:txBody>
                    <a:bodyPr/>
                    <a:lstStyle/>
                    <a:p>
                      <a:r>
                        <a:rPr lang="en-US" sz="1800" b="0" dirty="0"/>
                        <a:t>We are going</a:t>
                      </a:r>
                      <a:r>
                        <a:rPr lang="en-US" sz="1800" b="0" baseline="0" dirty="0"/>
                        <a:t> to focus on comfort measures.</a:t>
                      </a:r>
                      <a:endParaRPr lang="en-US" sz="1800" b="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33298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a:t>Goals of Care</a:t>
            </a:r>
          </a:p>
        </p:txBody>
      </p:sp>
    </p:spTree>
    <p:extLst>
      <p:ext uri="{BB962C8B-B14F-4D97-AF65-F5344CB8AC3E}">
        <p14:creationId xmlns:p14="http://schemas.microsoft.com/office/powerpoint/2010/main" val="5379034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a:t>Case Revisited: Late Stage PD	</a:t>
            </a:r>
          </a:p>
        </p:txBody>
      </p:sp>
      <p:sp>
        <p:nvSpPr>
          <p:cNvPr id="3" name="Content Placeholder 2">
            <a:extLst>
              <a:ext uri="{FF2B5EF4-FFF2-40B4-BE49-F238E27FC236}">
                <a16:creationId xmlns:a16="http://schemas.microsoft.com/office/drawing/2014/main" id="{46A9F5CA-503A-4D62-8A53-40BB85F3730A}"/>
              </a:ext>
            </a:extLst>
          </p:cNvPr>
          <p:cNvSpPr>
            <a:spLocks noGrp="1"/>
          </p:cNvSpPr>
          <p:nvPr>
            <p:ph idx="1"/>
          </p:nvPr>
        </p:nvSpPr>
        <p:spPr/>
        <p:txBody>
          <a:bodyPr/>
          <a:lstStyle/>
          <a:p>
            <a:pPr marL="0" indent="0">
              <a:buNone/>
            </a:pPr>
            <a:r>
              <a:rPr lang="en-US" altLang="en-US" dirty="0"/>
              <a:t>Mr. Jones is a 69 year old with late stage Parkinson’s Disease. He  is mostly bedbound, has minimal spontaneous speech and has lost about 20 lbs. in the last 6 months. He was recently admitted for the third time in 1 year with aspiration pneumonia. </a:t>
            </a:r>
          </a:p>
          <a:p>
            <a:pPr marL="0" indent="0">
              <a:buNone/>
            </a:pPr>
            <a:r>
              <a:rPr lang="en-US" altLang="en-US" dirty="0"/>
              <a:t>You are now seeing him in clinic for follow-up from his most recent admission. He looks tired and discouraged. </a:t>
            </a:r>
          </a:p>
          <a:p>
            <a:pPr marL="0" indent="0">
              <a:buNone/>
            </a:pPr>
            <a:r>
              <a:rPr lang="en-US" altLang="en-US" dirty="0"/>
              <a:t>As you are looking over his chart, the nurse in your clinic asks you “I wonder if he feels like giving up? He told me he wonders if it’s all worth it.”</a:t>
            </a:r>
          </a:p>
          <a:p>
            <a:pPr marL="0" indent="0" algn="ctr">
              <a:buNone/>
            </a:pPr>
            <a:r>
              <a:rPr lang="en-US" altLang="en-US" dirty="0">
                <a:solidFill>
                  <a:schemeClr val="tx2"/>
                </a:solidFill>
              </a:rPr>
              <a:t>What is behind his question?</a:t>
            </a:r>
          </a:p>
          <a:p>
            <a:pPr marL="0" indent="0" algn="ctr">
              <a:buNone/>
            </a:pPr>
            <a:r>
              <a:rPr lang="en-US" altLang="en-US" dirty="0">
                <a:solidFill>
                  <a:schemeClr val="tx2"/>
                </a:solidFill>
              </a:rPr>
              <a:t>How will you explore his goals of care?</a:t>
            </a:r>
          </a:p>
          <a:p>
            <a:pPr marL="0" indent="0" algn="ctr">
              <a:buNone/>
            </a:pPr>
            <a:endParaRPr lang="en-US" altLang="en-US" dirty="0"/>
          </a:p>
        </p:txBody>
      </p:sp>
    </p:spTree>
    <p:extLst>
      <p:ext uri="{BB962C8B-B14F-4D97-AF65-F5344CB8AC3E}">
        <p14:creationId xmlns:p14="http://schemas.microsoft.com/office/powerpoint/2010/main" val="1983869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Role Play</a:t>
            </a:r>
          </a:p>
        </p:txBody>
      </p:sp>
      <p:sp>
        <p:nvSpPr>
          <p:cNvPr id="6147" name="Rectangle 3"/>
          <p:cNvSpPr>
            <a:spLocks noGrp="1" noChangeArrowheads="1"/>
          </p:cNvSpPr>
          <p:nvPr>
            <p:ph idx="1"/>
          </p:nvPr>
        </p:nvSpPr>
        <p:spPr>
          <a:xfrm>
            <a:off x="1524000" y="1600201"/>
            <a:ext cx="10210800" cy="5029198"/>
          </a:xfrm>
        </p:spPr>
        <p:txBody>
          <a:bodyPr>
            <a:normAutofit lnSpcReduction="10000"/>
          </a:bodyPr>
          <a:lstStyle/>
          <a:p>
            <a:r>
              <a:rPr lang="en-US" altLang="en-US" dirty="0"/>
              <a:t>Setting: outpatient clinic room</a:t>
            </a:r>
          </a:p>
          <a:p>
            <a:r>
              <a:rPr lang="en-US" altLang="en-US" dirty="0"/>
              <a:t>Objective: conduct an initial goals of care discussion with a physician and a nurse.</a:t>
            </a:r>
          </a:p>
          <a:p>
            <a:r>
              <a:rPr lang="en-US" altLang="en-US" dirty="0"/>
              <a:t>Roles: </a:t>
            </a:r>
            <a:r>
              <a:rPr lang="en-US" altLang="en-US" sz="2400" dirty="0"/>
              <a:t>	</a:t>
            </a:r>
          </a:p>
          <a:p>
            <a:pPr lvl="1"/>
            <a:r>
              <a:rPr lang="en-US" altLang="en-US" dirty="0">
                <a:solidFill>
                  <a:schemeClr val="tx2"/>
                </a:solidFill>
              </a:rPr>
              <a:t>Physician and/or other clinician</a:t>
            </a:r>
            <a:r>
              <a:rPr lang="en-US" altLang="en-US" dirty="0"/>
              <a:t>: you've seen Mr. Jones over the last 2 years and have seen his declining clinical status. You have wondered about whether to bring up “goals of care” and based on the nurse’s report to you wonder if this might be a chance to do it. </a:t>
            </a:r>
          </a:p>
          <a:p>
            <a:pPr lvl="1"/>
            <a:r>
              <a:rPr lang="en-US" altLang="en-US" dirty="0">
                <a:solidFill>
                  <a:schemeClr val="tx2"/>
                </a:solidFill>
              </a:rPr>
              <a:t>Nurse</a:t>
            </a:r>
            <a:r>
              <a:rPr lang="en-US" altLang="en-US" dirty="0"/>
              <a:t>: you’ve never met Mr. Jones before today. You generally don’t hear patients say things like “I wonder if it’s worth it,” and it made you want to talk to the physician.</a:t>
            </a:r>
          </a:p>
          <a:p>
            <a:pPr lvl="1"/>
            <a:r>
              <a:rPr lang="en-US" altLang="en-US" dirty="0">
                <a:solidFill>
                  <a:schemeClr val="tx2"/>
                </a:solidFill>
              </a:rPr>
              <a:t>Patient, Mr. Jones</a:t>
            </a:r>
            <a:r>
              <a:rPr lang="en-US" altLang="en-US" dirty="0"/>
              <a:t>: you’re tired and feeling really discouraged. You wonder what this latest hospitalization means for your overall condition and future.</a:t>
            </a:r>
          </a:p>
        </p:txBody>
      </p:sp>
    </p:spTree>
    <p:extLst>
      <p:ext uri="{BB962C8B-B14F-4D97-AF65-F5344CB8AC3E}">
        <p14:creationId xmlns:p14="http://schemas.microsoft.com/office/powerpoint/2010/main" val="425275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Role Play Discussion and Debrief</a:t>
            </a:r>
          </a:p>
        </p:txBody>
      </p:sp>
      <p:sp>
        <p:nvSpPr>
          <p:cNvPr id="6147" name="Rectangle 3"/>
          <p:cNvSpPr>
            <a:spLocks noGrp="1" noChangeArrowheads="1"/>
          </p:cNvSpPr>
          <p:nvPr>
            <p:ph idx="1"/>
          </p:nvPr>
        </p:nvSpPr>
        <p:spPr>
          <a:xfrm>
            <a:off x="1524000" y="1600201"/>
            <a:ext cx="10210800" cy="5029198"/>
          </a:xfrm>
        </p:spPr>
        <p:txBody>
          <a:bodyPr/>
          <a:lstStyle/>
          <a:p>
            <a:r>
              <a:rPr lang="en-US" altLang="en-US" dirty="0"/>
              <a:t>Self reflection from clinician(s) and patient involved first: What went well? What did it feel like to say/hear these words?</a:t>
            </a:r>
          </a:p>
          <a:p>
            <a:pPr marL="0" indent="0">
              <a:buNone/>
            </a:pPr>
            <a:endParaRPr lang="en-US" altLang="en-US" dirty="0"/>
          </a:p>
          <a:p>
            <a:r>
              <a:rPr lang="en-US" altLang="en-US" dirty="0"/>
              <a:t>Then, reflection from rest of participants (“observers”)</a:t>
            </a:r>
          </a:p>
          <a:p>
            <a:pPr lvl="1"/>
            <a:r>
              <a:rPr lang="en-US" altLang="en-US" dirty="0"/>
              <a:t>What did the clinician say that was particularly effective?</a:t>
            </a:r>
          </a:p>
          <a:p>
            <a:pPr lvl="1"/>
            <a:r>
              <a:rPr lang="en-US" altLang="en-US" dirty="0"/>
              <a:t>What might he/she have said differently?</a:t>
            </a:r>
          </a:p>
          <a:p>
            <a:pPr lvl="1"/>
            <a:endParaRPr lang="en-US" altLang="en-US" dirty="0"/>
          </a:p>
          <a:p>
            <a:r>
              <a:rPr lang="en-US" altLang="en-US" dirty="0"/>
              <a:t>Consider asking about cognitive (e.g. specific words that were said) and affective (e.g. how it felt) aspects of the interaction.</a:t>
            </a:r>
          </a:p>
          <a:p>
            <a:pPr marL="0" indent="0">
              <a:buNone/>
            </a:pPr>
            <a:endParaRPr lang="en-US" altLang="en-US" dirty="0"/>
          </a:p>
        </p:txBody>
      </p:sp>
    </p:spTree>
    <p:extLst>
      <p:ext uri="{BB962C8B-B14F-4D97-AF65-F5344CB8AC3E}">
        <p14:creationId xmlns:p14="http://schemas.microsoft.com/office/powerpoint/2010/main" val="83411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221A0-4C35-468E-954F-99BB1DB3B881}"/>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9029A85-CD7E-470C-BD83-B86C6BF4A4B7}"/>
              </a:ext>
            </a:extLst>
          </p:cNvPr>
          <p:cNvSpPr>
            <a:spLocks noGrp="1"/>
          </p:cNvSpPr>
          <p:nvPr>
            <p:ph idx="1"/>
          </p:nvPr>
        </p:nvSpPr>
        <p:spPr>
          <a:xfrm>
            <a:off x="1524000" y="1825627"/>
            <a:ext cx="10439400" cy="4575175"/>
          </a:xfrm>
        </p:spPr>
        <p:txBody>
          <a:bodyPr/>
          <a:lstStyle/>
          <a:p>
            <a:r>
              <a:rPr lang="en-US" dirty="0"/>
              <a:t>This module has:</a:t>
            </a:r>
          </a:p>
          <a:p>
            <a:pPr marL="0" indent="0">
              <a:buNone/>
            </a:pPr>
            <a:endParaRPr lang="en-US" dirty="0"/>
          </a:p>
          <a:p>
            <a:pPr lvl="1"/>
            <a:r>
              <a:rPr lang="en-US" sz="2800" dirty="0"/>
              <a:t>Described the concept of “goals of care.”</a:t>
            </a:r>
          </a:p>
          <a:p>
            <a:pPr lvl="1"/>
            <a:r>
              <a:rPr lang="en-US" sz="2800" dirty="0"/>
              <a:t>Identified a framework for discussing goals of care.</a:t>
            </a:r>
          </a:p>
          <a:p>
            <a:pPr lvl="1"/>
            <a:r>
              <a:rPr lang="en-US" sz="2800" dirty="0"/>
              <a:t>Identified specific language to use in discussing goals of care.</a:t>
            </a:r>
          </a:p>
          <a:p>
            <a:pPr lvl="1"/>
            <a:r>
              <a:rPr lang="en-US" sz="2800" dirty="0"/>
              <a:t>Given participants the opportunity to practice a discussion.</a:t>
            </a:r>
          </a:p>
        </p:txBody>
      </p:sp>
    </p:spTree>
    <p:extLst>
      <p:ext uri="{BB962C8B-B14F-4D97-AF65-F5344CB8AC3E}">
        <p14:creationId xmlns:p14="http://schemas.microsoft.com/office/powerpoint/2010/main" val="4088891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data:image/jpeg;base64,/9j/4AAQSkZJRgABAQAAAQABAAD/2wBDABQODxIPDRQSEBIXFRQYHjIhHhwcHj0sLiQySUBMS0dARkVQWnNiUFVtVkVGZIhlbXd7gYKBTmCNl4x9lnN+gXz/2wBDARUXFx4aHjshITt8U0ZTfHx8fHx8fHx8fHx8fHx8fHx8fHx8fHx8fHx8fHx8fHx8fHx8fHx8fHx8fHx8fHx8fHz/wAARCAElAMo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CHVLq5SSUR3EyASkDa5GBzVD7bef8AP5cf9/W/xq1q3+tm/wCux/rWdXoJK2xxRbsT/bbz/n8uP+/rf40fbbz/AJ/Lj/v63+NQUU7LsVdk/wBtvP8An8uP+/rf40fbbz/n8uP+/rf41BRRZdguyf7bef8AP5cf9/W/xo+23n/P5cf9/W/xqCiiy7Bdk/228/5/Lj/v63+NH228/wCfy4/7+t/jUFFFl2C7J/tt5/z+XH/f1v8AGj7bef8AP5cf9/W/xqCiiy7Bdk/228/5/Lj/AL+t/jR9tvP+fy4/7+t/jUFFFl2C7J/tt5/z+XH/AH9b/Gj7bef8/lx/39b/ABqCiiy7Bdk/228/5/Lj/v63+NH228/5/Lj/AL+t/jUFFFl2C7J/tt5/z+XH/f1v8aPtt5/z+XH/AH9b/GoKKLLsF2T/AG28/wCfy4/7+t/jR9tvP+fy4/7+t/jUFFFl2C7J/tt5/wA/lx/39b/Gj7bef8/lx/39b/GoKKLLsF2TNe3uP+Py4/7+t/jXZ6ed+n2zP8zNEpLHkk4HNcK3Su503/kG2v8A1xT/ANBFc+ISSRtSerOY1b/Wzf8AXY/1rOrR1b/Wzf8AXY/1rOrojsc0dgoooplhRRRQAUUUUAFFFFABRRRQAUUUUAFFFFABRRRQAUUUUAFFFFABRRRQAjdK7nTf+Qba/wDXFP8A0EVwzdK7nTf+Qba/9cU/9BFc2J2RrS3ZzGrf62b/AK7H+tZ1aOrf62b/AK7H+tZ1dEdjnjsFFFFMsKKKKACiiigAooooAKKKKACiiigAooooAKKKKACiiigAooooAKKKKAEbpXc6b/yDbX/rin/oIrhm6V3Om/8AINtf+uKf+giubE7I1pbs5jVv9bN/12P9azq0dW/1s3/XY/1rOrojsc8dgoooplhRRRQAUUUUAFFFFABRRRQAUUUUAFFFFABRRRQAUUUUAFFFFABRRRQAjdK7nTf+Qba/9cU/9BFcM3Su503/AJBtr/1xT/0EVzYnZGtLdnMat/rZv+ux/rWdWjq3+tm/67H+tZ1dEdjnjsFFFFMsKKKKACiiigAooooAKKKKACiiigAooooAKKKKACiiigAooooAKKKKAEbpXc6b/wAg21/64p/6CK4Zuldzpv8AyDbX/rin/oIrmxOyNaW7OY1b/Wzf9dj/AFrOrR1b/Wzf9dj/AFrOrojsYR2CitLTdOS+029kA/0mLBiOTzwSRj3ANV3hjGjQXQBErysrHPYAdqXMr2L5WVaKkkt54VjeaGSNZPuFlIDfSjyJt7R+S+9Bl12nKj1PpVXQiOipPIm2F/Jfywu8ttONvrn0oeCaOFJpIXSF/uuVIB/Gi6CxHRUotLoozi2lKKu5jsOAPWiG2uLhGe3gklVfvFFJApXQWIqKu20EUmjXtwy5lidAjZPy5PNWNStLS3v7yNIZgkcStH5fIQkDlie1Tzq9h8uhlUVI1tcpbi4eCQQn/lptO386sS6ZdQWcN28beXJkkBTlAD1P17VXMgsynRVi8hVJ5Gt4Z0tlIH71cMpx0NRCCZmjVYXLS/6sbT849R60Jpq4rDKKdIjwu0cyNG69VYYIq/FBaWVjFd6hE1xJcE+VAHKAKP4iRzScrAlczqKnW3munlks7WRogSQqgtsHpmo44Zpv9TE8nIX5VJ5PQU7oLDKKlS2uJBIY4JHEX+sKqTt+tRA5HFO4BRRRQAjdK7nTf+Qba/8AXFP/AEEVwzdK7nTf+Qba/wDXFP8A0EVzYnZGtLdnMat/rZv+ux/rWdWhcH7VeXkb8COc4I+pFRfZE/vNXRHVHK5qGjLWm3DWmkXVwn3oriJvrz0q9LaQq+nxKA1tLemSPI4KsAwH64qhDEF0+e1BOyV1LHuMU+TzHtLa28xlFq26KQfez/8AWrnnZSPQo0J1YKUdh93e2/8Ap1u9xPcTSzqyLJHhYmDc45Pbj8KsSH/if60P+nR//QVqnfvHdhme3jjnYgvMmQSf5VJLqsjCRvIhE00XlSy4O5xjFSmraGksLVirsWSR3tNDsy5W3mx5qg43jdjB9qf5slzf67BOxaFYXKoTwu0/Lgdqypp2nhtomwotl2oy9euc1NearLPBIoiijlnAE8qD5pAP5e+Kp2Rx86vY03u54tU0OKORxG1vHuQHhs8HI+lV4LcWV4s73UsEDXhSCGIZ8whsHPOAO1S6hqDWS2HlQQvItohjlYZaMkYNZ9vqD29rHG0Uc5jkMkTyDJjb1H86y9okNyinqXbxQttroUAD7SnA/wB6rF8cXutf9eifyFZMt9JMl2rIoF24d8Z+Uj0qSXUJZ5bqRkQG6jEb4zwB6U1NP+vQn2kS7p8H2Rri0ubqSWd7Ni0GMxxjHAyT1+gqpeSynQdIBkfDNJuG48gNxmpV1OU5doIWnaPypJiDudcYqASg6ellJGrrG26KQ/eTJyf8+9axTbvYl1obGjfZn1PWbEdZYVkT3ZADilcxK2pKZWiFlbxWyyRrllH8RA471TFzJ/av9p4UTf3R908Y/lUUMr293NcDEhn3CVHGVcE5IodNlqaepBqt1Bdx2oheSV4Y/LeSRdpbnjuan1n5rTSpR/qzb7QfcdahuY4ZnDRQrbqBjYhJB9zmprW6NtbG1lijurYtuEco+6fUHtV2aSt0De4aZGYEt7ua7lghecLFFGMmRu5PIGO1XpppLOLX5Lc7H89AGHVcnBI/OqUV+Yo9n2eF0WQywhgcQt7e1Ry3rzJeIyqBdurvj+Ej0qXFt3Za0WhfW4gsYNJkkup4gFMzJGm4Skn5txyPpWJcNG9zM8K7YmclB6DPFXYLwRWq209vFdRRktH5mcoT15Hb2qkYxknPXt6VUFZtilFsjop+xaXYvqa1uRyMibpXc6b/AMg21/64p/6CK4sxoR1Ndrp/Gn2oHaJP5CubEbI0pKzOVH/IR1H/AK7t/NqkqMf8hHUf+u7fzNSVvT+FHnV/jZIhxGfrTs1GDiP/AIFQGrkq/Gz6LL3/ALPESQcVXf7tWGPFVpOM1kpWZ11nemyAnAqOnMc0gFau8j5l73ACpCP3afU00Cpcfu0+ppKmS2NValUU0U8V0RppGTY4CnqKaKetbpWIW47FNIqQGkI4pHRGRCRTDUxFRsKRspEZphp5FMNBqmBNNJopDQUhCaQnikNNJoAeW+Wu307/AJB1r/1xT+QrhCeK7rTf+Qbaf9cU/wDQRXPiNkVE5Yf8hHUf+u7fzapKjA/4mOo/9d2/9CNSYrop/CeXX+NiscR/jTQaVv8AVj/eplcdb42e/gXbDxHVBccITU2ahuj+6NRGOqOmrL93Iq5zSimCniutQPnmhwqQ/wCrT6moxUh/1SfU/wBK05SBRThTBTgaszaJBTlqMVIDTIZIKcBmmA1IBxSFG9xpFRsKlYn60wmpsbKpYhYVGRU5ANMK0WN1NEJFMNSsKjIpWNFMYaYae1MoLTGN0rvNM/5Blp/1xT/0EVwbdDXeaZ/yDLT/AK4p/wCgiuavsjSJx19/yEbvHH75/wD0I1Bz6mp77/kI3f8A12f/ANCNQV0rZHM9yxaZJfn0qzVa0/j/AAqxXPUjeTPSoStTQGobj/V496lJqCc5GKcI6lVJ+4yvSigiiug8yw4U8VGK0rYR/wBlTozqJZiWQH/Ywfw/iFJysTyalMfoKUdfetKGFbi2gBkItwoAQNhWkOc598/pUsFtDG0A2h3QhvLL4GcR5P4ZY/h7VHtBezMoGnrVmdLeP7MyqWLuC7n7rc8jr2/Cn3kESW8sgjCMGOCG6HcRtx/u81aqIxlTZVU1MG4q66WxlLSIrsRkneR/cHY+5pxtreOPc8fCqWUl/wDWfKx/mB+dQ6iHCnYoE00gGr4t7Y7dwC5XcDu+8AFJP45YfhQYbZwPM4LKCX38qMJ/ian2hTpXM1himGtJoY472NPIUb4WPlliRu+bHOfYVIYrWaTfImWAwVQ8vhU7Z68np6VXtSPZPuYzCoyKlcjcQM4zxnrTCK0uSnYhYUw1My1Gy80mbRmQv0Nd5pn/ACC7T/rin/oIrhHHBru9M/5Blp/1xT/0EVy1tkddN3OOvv8AkI3f/XZ//QjUFT33/IRu/wDrs/8A6EagrqWyMHuT2v8AF+FTk8VXt/4qlzUSWp2Un7qHE1DJzTyaiY0RQVJaWGkUlOpprQ5AqzDarLHA2WLSyMmAewAP9arVat7meK2zHCjpDJuEhByjNx698elTK/QaHx6VdSNhQnTI569CPzyKjNo4n8lmQME3sSeEGM8/h6U+aa6giVLlEKFBEFY54U8Hg5yOmfwqMXkhZHEaFI4zHtwSu05znnPc96lOQNItCwVJrWCUnzZnYSBT90AkYHHt1o/s8vOVhcKilA27kpux1I4OCcVXF5cT3CzDa0kQZ+nGMkn+Zp0d3NaQJCFQK37xGIycbgfX1UUe8upLiiYWErIWiwyKpJbP3uT049FPWpnsZiT5k0ZZMIuD1O7bj8DVYXFxcwlUhRotwUAA/IxLFcc+560jahJIriRY3DklgQepO719aXvsi0USJbvJO8KEF0ye/OPw/nUq2Ehkj3PGEOCzZ4Xpwff5h+dQJqMiSyS4QmTAIIPGOmKeb6eBykiJnqVYcHgY7/7INS1IpWJZY/NjuJJNzGOQRLghVQc4OAPbtTTp0w3B3iTb/eJGQACTjHowqBbqWP8AfLjAm8zOP4vT6c1K091NAZFiXyVyvy9hhQe+egXn3paodk9xTYlYzvDCQZ4BGON+f/QKjm0+e3jLzbVVQM9epJGP0PtSPqE+5gwQNyDgdM7s/wDoZprXrFpWCRh5V2uwzznr3xzVLmIcYsrmmMKd16UlWZWsQuvBrudN/wCQbaf9cU/9BFcSw4rttO/5B1r/ANcU/kK5qyskdeHerONvv+Qjd/8AXZ//AEI1BU99/wAhG7/67P8A+hGoK61siHuSQnG6pM1EhxmlzSa1NoSsh5NMNITSE0ImUri0lJmjNUZinpV6zuoILRoXJDyMWZh/DjBXjHPIP51QzT4oJpgxhidwpAJA6E9BUySa1GnY1DqUTSMzOrsFbYZFO3mQnHAzyuKYl5bruUyf6Oyxfudp4CkblPHXrzWWAWDbQTtGWwOlJkGp5EPmNZr2ExXA8yNXZWX5Eb96CoC8kcEHPp1p9nPBJDbW7sJPl2Om3mMfPubJ9iPy9qyGVkbaykN2GOeelEsbwSGOZCjjqp4NHIg5jSstQhjlmab5UmnVyFHRRuI/I7ael3at5KMY0jWMfNtJKsCpIPHfBxj1rIyKdGjysVjUuQMkDsB3ocEK5rrfWxcgsoQKuPk+8MncvTqcjn2p6XtoSN3z5KjZsJLH5efwAIx/jWKM+X5gHyA43ds+lK26Nyjgq68EHqKHTQXaNyeaKFjFLKq3OwYlMZ+Vio5Ixn17Z5qpbXEMVupkf94hkHlgH5t6gZz0x1rOz3PNBal7PSwXNkXtqGLho/MG4Rgo2wDcCM8ZyRkcdsU37TaCJEWUAbGDHady5CnAOPUH2x3rHzS5o9mhcxd1C4jnePyQgjVeNoIIHoc+ntVTNNzRmqUbEvUG6V22n/8AIOtf+uKfyFcQx4rt9O/5B1r/ANcU/kKwxGyNqCs2cbff8hG7/wCuz/8AoRqCp77/AJCN3/12f/0I1BXStkZvcWkoopgLRSUUAFFFFABV+zkj8uzJlRPs9wXkVjgkHb8w9ehFUK0LSziuNPyEVrh2dU5IbjbjHbAyc1E7W1GixG1giRB2hc4G5iByN0ZwQB2+cc5PBqpdywS2cYijiErNlnBClTk8YxnGNvfHFK+mIqyFbpXK5xtUHJAJIODx0P6Uye0WGNdj7yXRTlcFdwzjr6VC5b7lakryxR6tBcGVXjQopKnONqgE/TPT6UtsbeAJFOYJX3yMWyDk7Rt+Yg8Zz1/GnajYwW1tNLCOsw8sZ6RkH+uR+FFrZwNZ2kzR+Y0sojcZPA3df0x+NDta4WdyaGa0jdJ08iJmfGzhtn+sz26cpz9KhWaKGBY3aAh4cSMiLuJLKSvHoB+eagGnAKXebCBQzELkgFVPTP8AtAVKdHCMyyXSqV3MQBklV3cgZz/CfzHNL3e4a9iw89oxZEW3jwxMYyGRjtbaxGAB1AwR6Zqtqs6T7fKeNlEsh+UAHk5B9cVnjmirUEncm4UtJRWhItFJRQAtFJRQAN0ruNN/5Btr/wBcU/kK4Zuldzpv/INtf+uKf+giubEbI2pbs46+/wCQjd/9dn/9CNQVPff8hG7/AOuz/wDoRqCuhbIye4UUUUwCiiigAooooAKtxJdHT3aKcLDlj5WcMcY3Ece696qVetNRFrbrAYy6hzIw9eVI/Vf1qZXsNDG+3GOSd942NiQbMEZXqRj07+9NZr65lG5JGkYhx8mMk9D0/WrP9pwhSoWVtoO0sR8+Qw+bn/a9+lJNqvmOxG7BlSQLgLgAsSvHXk9TUK/YenchjN3mUyz+SsPyuZex5wuMHnlv1qOCS4CP5MpVYUzj23D/ANmwamtryGKeQyK7xNKJV+UEnGeCDxyCRUUFwLVpWgZ1MkYUN0KnIJ/Dg09ewFiBrxLxIJWdkhdogVOFyB03Y54H6VHcveiaXdlvmOSi5A3jJUHrjBPFWDq0Rdn8qTLM3y8YwWLZ+vOKaNURfmVHDBhgdiMqST7/AC4/Glre9g07mesUrfcidvopPbP8qQqwGSpA9xWmNVgM8TtA4ERyuADzkY46fcAH61Xv5xMlugILKmZMHIyeB+O0Ln3qlJ31QrIp0UUVYgooooAKKKKAEbpXc6b/AMg21/64p/6CK4Zuldzpv/INtf8Arin/AKCK5sTsjWluzjr7/kI3f/XZ/wD0I1BU99/yEbv/AK7P/wChGoK6FsjJ7hRRRTAKKKKACiiigANadnAX05ExMFnlYuY+AwUcKfc84FZlGOaUlcE7G61vC58po1ACKoXJIjOUXP4FnqAWdqJYlaCTdKwXywxJj4ycjr0K5/GsjFLj9ahQa6juKw+dh8vBI+U5H4UlFFaCCiiigAooooAKKKKACiiigAooooARuldzpv8AyDbX/rin/oIrhm6V3Om/8g21/wCuKf8AoIrmxOyNaW7OOvv+Qjd/9dn/APQjUFT33/IRu/8Ars//AKEagroWyMnuFFFFMAooooAKKKKACiiigAooooAKKKKACiiigAooooAKKKKACiiigAooooARuldzpv8AyDbX/rin/oIrhm6V3Om/8g21/wCuKf8AoIrmxOyNaW7OOvv+Qjd/9dn/APQjUFT33/IRu/8Ars//AKEagroWyMnuFFFFMAooooAKKKKACiirtvb7LVpZIFl3qWBYlQijPIPrkdKTdgtcpUVYS2EtzHFC+FlXchfqPb3OQR70jWc4J2Ru6A4ztI54yMHngkCi6CzIKKsGyuMACJt5JBXHTGO/4imC1uCCRA+M46d+n9D+RougsyKipZLaeFN8sTIu7blhjn0qKnuAUUUUAFFFFABRRRQAUUUUAI3Su503/kG2v/XFP/QRXDN0rudN/wCQba/9cU/9BFc2J2RrS3Zx19/yEbv/AK7P/wChGoKnvv8AkI3f/XZ//QjUFdC2Rk9wooopgFFFFABRRRQAVbtZoFtnhuWfaW3BQpYf+hCqlFJq4J2LE8sRnUwqHiVNoV1wO/bJ9euamk1J2hiIwZ1ZixI42/LgDn/ZGe/v1qjRS5V1HcsC9kVGUJHhizHr1bGe/wDsirbap+5RlUfaBknqBkls555GGOO/NZlFDhFhdkss7TIisqgISRjPc571FRRVWtsIKKKKACiiigAooooAKKKKAEbpXc6b/wAg21/64p/6CK4Zuldzpv8AyDbX/rin/oIrmxOyNaW7Mmfw2Z7iWf7Xt81y+3y84yc460z/AIRY/wDP7/5C/wDr0UVh7afc19nHsH/CLH/n9/8AIX/16P8AhFj/AM/v/kL/AOvRRT9vU7i9nHsH/CLH/n9/8hf/AF6P+EWP/P7/AOQv/r0UUe3qdw9nHsH/AAix/wCf3/yF/wDXo/4RY/8AP7/5C/8Ar0UUe3qdw9nHsH/CLH/n9/8AIX/16P8AhFj/AM/v/kL/AOvRRR7ep3D2cewf8Isf+f3/AMhf/Xo/4RY/8/v/AJC/+vRRR7ep3D2cewf8Isf+f3/yF/8AXo/4RY/8/v8A5C/+vRRR7ep3D2cewf8ACLH/AJ/f/IX/ANej/hFj/wA/v/kL/wCvRRR7ep3D2cewf8Isf+f3/wAhf/Xo/wCEWP8Az+/+Qv8A69FFHt6ncPZx7B/wix/5/f8AyF/9ej/hFj/z+/8AkL/69FFHt6ncPZx7B/wix/5/f/IX/wBej/hFj/z+/wDkL/69FFHt6ncPZx7B/wAIsf8An9/8hf8A16P+EWP/AD+/+Qv/AK9FFHt6ncPZx7AfCpP/AC+/+Qv/AK9bVuPs1vFB97ykCbumcDGaKKlzlP4hqKjsf//Z"/>
          <p:cNvSpPr>
            <a:spLocks noChangeAspect="1" noChangeArrowheads="1"/>
          </p:cNvSpPr>
          <p:nvPr/>
        </p:nvSpPr>
        <p:spPr bwMode="auto">
          <a:xfrm>
            <a:off x="1492250" y="-136525"/>
            <a:ext cx="2476500" cy="2476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Rectangle 4"/>
          <p:cNvSpPr/>
          <p:nvPr/>
        </p:nvSpPr>
        <p:spPr>
          <a:xfrm>
            <a:off x="5638800" y="1514573"/>
            <a:ext cx="4800600" cy="415498"/>
          </a:xfrm>
          <a:prstGeom prst="rect">
            <a:avLst/>
          </a:prstGeom>
        </p:spPr>
        <p:txBody>
          <a:bodyPr wrap="square" anchor="t">
            <a:spAutoFit/>
          </a:bodyPr>
          <a:lstStyle/>
          <a:p>
            <a:pPr lvl="1">
              <a:lnSpc>
                <a:spcPct val="150000"/>
              </a:lnSpc>
              <a:spcBef>
                <a:spcPts val="0"/>
              </a:spcBef>
              <a:spcAft>
                <a:spcPts val="0"/>
              </a:spcAft>
            </a:pPr>
            <a:endParaRPr lang="en-US" sz="1400" u="sng" dirty="0">
              <a:solidFill>
                <a:schemeClr val="accent5"/>
              </a:solidFill>
              <a:latin typeface="Arial" panose="020B0604020202020204" pitchFamily="34" charset="0"/>
              <a:ea typeface="MS Mincho" panose="02020609040205080304" pitchFamily="49" charset="-128"/>
              <a:cs typeface="Arial" panose="020B0604020202020204" pitchFamily="34" charset="0"/>
            </a:endParaRPr>
          </a:p>
        </p:txBody>
      </p:sp>
      <p:sp>
        <p:nvSpPr>
          <p:cNvPr id="6" name="Title 5"/>
          <p:cNvSpPr>
            <a:spLocks noGrp="1"/>
          </p:cNvSpPr>
          <p:nvPr>
            <p:ph type="title"/>
          </p:nvPr>
        </p:nvSpPr>
        <p:spPr/>
        <p:txBody>
          <a:bodyPr/>
          <a:lstStyle/>
          <a:p>
            <a:r>
              <a:rPr lang="en-US" dirty="0"/>
              <a:t>Key References &amp; Reading</a:t>
            </a:r>
          </a:p>
        </p:txBody>
      </p:sp>
      <p:sp>
        <p:nvSpPr>
          <p:cNvPr id="7" name="Content Placeholder 6"/>
          <p:cNvSpPr>
            <a:spLocks noGrp="1"/>
          </p:cNvSpPr>
          <p:nvPr>
            <p:ph idx="1"/>
          </p:nvPr>
        </p:nvSpPr>
        <p:spPr>
          <a:xfrm>
            <a:off x="1524000" y="1524000"/>
            <a:ext cx="10210800" cy="4575174"/>
          </a:xfrm>
        </p:spPr>
        <p:txBody>
          <a:bodyPr/>
          <a:lstStyle/>
          <a:p>
            <a:pPr marL="0" indent="0">
              <a:buNone/>
            </a:pPr>
            <a:r>
              <a:rPr lang="en-US" altLang="en-US" sz="1800" dirty="0">
                <a:solidFill>
                  <a:srgbClr val="000000"/>
                </a:solidFill>
                <a:ea typeface="MS Pゴシック"/>
                <a:cs typeface="MS Pゴシック"/>
              </a:rPr>
              <a:t>Bekelman DB, Johnson-Koenke R, Ahluwalia SC, et al. Development and feasibility of a structured Goals of Care communication guide. </a:t>
            </a:r>
            <a:r>
              <a:rPr lang="en-US" altLang="en-US" sz="1800" i="1" dirty="0">
                <a:solidFill>
                  <a:srgbClr val="000000"/>
                </a:solidFill>
                <a:ea typeface="MS Pゴシック"/>
                <a:cs typeface="MS Pゴシック"/>
              </a:rPr>
              <a:t>J Palliat Med</a:t>
            </a:r>
            <a:r>
              <a:rPr lang="en-US" altLang="en-US" sz="1800" dirty="0">
                <a:solidFill>
                  <a:srgbClr val="000000"/>
                </a:solidFill>
                <a:ea typeface="MS Pゴシック"/>
                <a:cs typeface="MS Pゴシック"/>
              </a:rPr>
              <a:t>. 2017;20:1004.</a:t>
            </a:r>
          </a:p>
          <a:p>
            <a:pPr marL="0" indent="0">
              <a:buNone/>
            </a:pPr>
            <a:r>
              <a:rPr lang="en-US" sz="1800" dirty="0"/>
              <a:t>Creutzfeldt CJ, Kluger BM, Holloway RG, eds. </a:t>
            </a:r>
            <a:r>
              <a:rPr lang="en-US" sz="1800" i="1" dirty="0"/>
              <a:t>Neuropalliative Care: A guide to improving the lives of patients and families affected by neurologic disease</a:t>
            </a:r>
            <a:r>
              <a:rPr lang="en-US" sz="1800" dirty="0"/>
              <a:t>. Cham, Switzerland: Springer; 2019. </a:t>
            </a:r>
          </a:p>
          <a:p>
            <a:pPr marL="0" indent="0">
              <a:buNone/>
            </a:pPr>
            <a:r>
              <a:rPr lang="en-US" altLang="en-US" sz="1800" dirty="0">
                <a:solidFill>
                  <a:srgbClr val="000000"/>
                </a:solidFill>
                <a:ea typeface="MS Pゴシック"/>
                <a:cs typeface="MS Pゴシック"/>
              </a:rPr>
              <a:t>Dunlay SM, Strand JJ. How-to discuss Goals of Care with patients. </a:t>
            </a:r>
            <a:r>
              <a:rPr lang="en-US" altLang="en-US" sz="1800" i="1" dirty="0">
                <a:solidFill>
                  <a:srgbClr val="000000"/>
                </a:solidFill>
                <a:ea typeface="MS Pゴシック"/>
                <a:cs typeface="MS Pゴシック"/>
              </a:rPr>
              <a:t>Trends Cardiovasc Med</a:t>
            </a:r>
            <a:r>
              <a:rPr lang="en-US" altLang="en-US" sz="1800" dirty="0">
                <a:solidFill>
                  <a:srgbClr val="000000"/>
                </a:solidFill>
                <a:ea typeface="MS Pゴシック"/>
                <a:cs typeface="MS Pゴシック"/>
              </a:rPr>
              <a:t>. 2016 Jan;26(1):36–43.</a:t>
            </a:r>
          </a:p>
          <a:p>
            <a:pPr marL="0" indent="0">
              <a:buNone/>
            </a:pPr>
            <a:r>
              <a:rPr lang="en-US" altLang="en-US" sz="1800" dirty="0">
                <a:solidFill>
                  <a:srgbClr val="000000"/>
                </a:solidFill>
                <a:ea typeface="MS Pゴシック"/>
                <a:cs typeface="MS Pゴシック"/>
              </a:rPr>
              <a:t>Kaldjian LC, Erekson ZD, Haberle TH, et al. Code status discussions and Goals of Care among hospitalised adults. </a:t>
            </a:r>
            <a:r>
              <a:rPr lang="en-US" altLang="en-US" sz="1800" i="1" dirty="0">
                <a:solidFill>
                  <a:srgbClr val="000000"/>
                </a:solidFill>
                <a:ea typeface="MS Pゴシック"/>
                <a:cs typeface="MS Pゴシック"/>
              </a:rPr>
              <a:t>J Med Ethics</a:t>
            </a:r>
            <a:r>
              <a:rPr lang="en-US" altLang="en-US" sz="1800" dirty="0">
                <a:solidFill>
                  <a:srgbClr val="000000"/>
                </a:solidFill>
                <a:ea typeface="MS Pゴシック"/>
                <a:cs typeface="MS Pゴシック"/>
              </a:rPr>
              <a:t>. 2009;35:338.</a:t>
            </a:r>
          </a:p>
          <a:p>
            <a:pPr marL="0" indent="0">
              <a:buNone/>
            </a:pPr>
            <a:r>
              <a:rPr lang="en-US" altLang="en-US" sz="1800" dirty="0">
                <a:solidFill>
                  <a:srgbClr val="000000"/>
                </a:solidFill>
                <a:ea typeface="MS Pゴシック"/>
                <a:cs typeface="MS Pゴシック"/>
              </a:rPr>
              <a:t>Mack JW, Cronin A, Keating NL, et al. Associations between end-of-life discussion characteristics and care received near death: A prospective cohort study. </a:t>
            </a:r>
            <a:r>
              <a:rPr lang="en-US" altLang="en-US" sz="1800" i="1" dirty="0">
                <a:solidFill>
                  <a:srgbClr val="000000"/>
                </a:solidFill>
                <a:ea typeface="MS Pゴシック"/>
                <a:cs typeface="MS Pゴシック"/>
              </a:rPr>
              <a:t>J Clin Oncol</a:t>
            </a:r>
            <a:r>
              <a:rPr lang="en-US" altLang="en-US" sz="1800" dirty="0">
                <a:solidFill>
                  <a:srgbClr val="000000"/>
                </a:solidFill>
                <a:ea typeface="MS Pゴシック"/>
                <a:cs typeface="MS Pゴシック"/>
              </a:rPr>
              <a:t>. 2012;30:4387.</a:t>
            </a:r>
          </a:p>
          <a:p>
            <a:pPr marL="0" indent="0">
              <a:buNone/>
            </a:pPr>
            <a:r>
              <a:rPr lang="en-US" altLang="en-US" sz="1800" dirty="0">
                <a:solidFill>
                  <a:srgbClr val="000000"/>
                </a:solidFill>
                <a:ea typeface="MS Pゴシック"/>
                <a:cs typeface="MS Pゴシック"/>
              </a:rPr>
              <a:t>Periyakoil VS, Neri E, Kraemer H. Common items on a bucket list. </a:t>
            </a:r>
            <a:r>
              <a:rPr lang="en-US" altLang="en-US" sz="1800" i="1" dirty="0">
                <a:solidFill>
                  <a:srgbClr val="000000"/>
                </a:solidFill>
                <a:ea typeface="MS Pゴシック"/>
                <a:cs typeface="MS Pゴシック"/>
              </a:rPr>
              <a:t>J Palliat Med</a:t>
            </a:r>
            <a:r>
              <a:rPr lang="en-US" altLang="en-US" sz="1800" dirty="0">
                <a:solidFill>
                  <a:srgbClr val="000000"/>
                </a:solidFill>
                <a:ea typeface="MS Pゴシック"/>
                <a:cs typeface="MS Pゴシック"/>
              </a:rPr>
              <a:t>. 2018;21(5):652–658.</a:t>
            </a:r>
          </a:p>
          <a:p>
            <a:pPr marL="0" indent="0">
              <a:buNone/>
            </a:pPr>
            <a:r>
              <a:rPr lang="en-US" altLang="en-US" sz="1800" dirty="0">
                <a:solidFill>
                  <a:srgbClr val="000000"/>
                </a:solidFill>
              </a:rPr>
              <a:t>VitalTalk. </a:t>
            </a:r>
            <a:r>
              <a:rPr lang="en-US" sz="1800" i="1" dirty="0">
                <a:solidFill>
                  <a:srgbClr val="000000"/>
                </a:solidFill>
              </a:rPr>
              <a:t>VitalTalk makes communication skills for serious illness learnable</a:t>
            </a:r>
            <a:r>
              <a:rPr lang="en-US" sz="1800" dirty="0">
                <a:solidFill>
                  <a:srgbClr val="000000"/>
                </a:solidFill>
              </a:rPr>
              <a:t>. </a:t>
            </a:r>
            <a:r>
              <a:rPr lang="en-US" altLang="en-US" sz="1800" dirty="0">
                <a:solidFill>
                  <a:srgbClr val="000000"/>
                </a:solidFill>
              </a:rPr>
              <a:t>https://www.vitaltalk.org/</a:t>
            </a:r>
          </a:p>
          <a:p>
            <a:pPr marL="0" indent="0">
              <a:buNone/>
            </a:pPr>
            <a:r>
              <a:rPr lang="en-US" altLang="en-US" sz="1800" dirty="0">
                <a:solidFill>
                  <a:srgbClr val="000000"/>
                </a:solidFill>
                <a:ea typeface="MS Pゴシック"/>
                <a:cs typeface="MS Pゴシック"/>
              </a:rPr>
              <a:t>Zehm A, Hazeltine AM, Greer JA, Traeger L, Nelson-Lowe M, Brizzi K, Jacobsen J. Neurology clinicians' views on palliative care communication: “How do you frame this?”. </a:t>
            </a:r>
            <a:r>
              <a:rPr lang="en-US" altLang="en-US" sz="1800" i="1" dirty="0">
                <a:solidFill>
                  <a:srgbClr val="000000"/>
                </a:solidFill>
                <a:ea typeface="MS Pゴシック"/>
                <a:cs typeface="MS Pゴシック"/>
              </a:rPr>
              <a:t>Neurology Clinical Practice</a:t>
            </a:r>
            <a:r>
              <a:rPr lang="en-US" altLang="en-US" sz="1800" dirty="0">
                <a:solidFill>
                  <a:srgbClr val="000000"/>
                </a:solidFill>
                <a:ea typeface="MS Pゴシック"/>
                <a:cs typeface="MS Pゴシック"/>
              </a:rPr>
              <a:t>. Dec 2019.</a:t>
            </a:r>
          </a:p>
          <a:p>
            <a:pPr marL="0" indent="0">
              <a:buNone/>
            </a:pPr>
            <a:endParaRPr lang="en-US" altLang="en-US" sz="1300" dirty="0">
              <a:solidFill>
                <a:srgbClr val="000000"/>
              </a:solidFill>
              <a:ea typeface="MS Pゴシック"/>
              <a:cs typeface="MS Pゴシック"/>
            </a:endParaRPr>
          </a:p>
          <a:p>
            <a:pPr marL="0" indent="0">
              <a:buNone/>
            </a:pPr>
            <a:endParaRPr lang="en-US" altLang="en-US" sz="1300" dirty="0">
              <a:solidFill>
                <a:srgbClr val="000000"/>
              </a:solidFill>
              <a:ea typeface="MS Pゴシック"/>
              <a:cs typeface="MS Pゴシック"/>
            </a:endParaRPr>
          </a:p>
          <a:p>
            <a:pPr marL="0" indent="0">
              <a:buNone/>
            </a:pPr>
            <a:endParaRPr lang="en-US" altLang="en-US" sz="1300" dirty="0">
              <a:solidFill>
                <a:srgbClr val="000000"/>
              </a:solidFill>
              <a:ea typeface="MS Pゴシック"/>
              <a:cs typeface="MS Pゴシック"/>
            </a:endParaRPr>
          </a:p>
          <a:p>
            <a:pPr marL="0" indent="0">
              <a:buNone/>
            </a:pPr>
            <a:endParaRPr lang="en-US" altLang="en-US" sz="1600" dirty="0"/>
          </a:p>
          <a:p>
            <a:pPr marL="0" indent="0">
              <a:buNone/>
            </a:pPr>
            <a:endParaRPr lang="en-US" sz="1600" dirty="0"/>
          </a:p>
          <a:p>
            <a:pPr marL="0" indent="0">
              <a:buNone/>
            </a:pPr>
            <a:endParaRPr lang="en-US" sz="1600" dirty="0"/>
          </a:p>
          <a:p>
            <a:pPr marL="457200" indent="-457200">
              <a:buFont typeface="+mj-lt"/>
              <a:buAutoNum type="arabicPeriod"/>
            </a:pPr>
            <a:endParaRPr lang="en-US" sz="2400" dirty="0"/>
          </a:p>
          <a:p>
            <a:pPr marL="0" indent="0">
              <a:buNone/>
            </a:pPr>
            <a:endParaRPr lang="en-US" sz="2400" dirty="0"/>
          </a:p>
        </p:txBody>
      </p:sp>
    </p:spTree>
    <p:extLst>
      <p:ext uri="{BB962C8B-B14F-4D97-AF65-F5344CB8AC3E}">
        <p14:creationId xmlns:p14="http://schemas.microsoft.com/office/powerpoint/2010/main" val="19525991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E235D6AE-E036-B165-11F4-5A6261E6B7EE}"/>
              </a:ext>
            </a:extLst>
          </p:cNvPr>
          <p:cNvSpPr>
            <a:spLocks noGrp="1"/>
          </p:cNvSpPr>
          <p:nvPr/>
        </p:nvSpPr>
        <p:spPr>
          <a:xfrm>
            <a:off x="990600" y="889000"/>
            <a:ext cx="11201400" cy="33020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5400" dirty="0"/>
              <a:t>For more information,</a:t>
            </a:r>
            <a:br>
              <a:rPr lang="en-US" sz="5400" dirty="0"/>
            </a:br>
            <a:r>
              <a:rPr lang="en-US" sz="5400" dirty="0"/>
              <a:t> visit:</a:t>
            </a:r>
            <a:br>
              <a:rPr lang="en-US" sz="5400" dirty="0"/>
            </a:br>
            <a:r>
              <a:rPr lang="en-US" sz="5300" dirty="0">
                <a:solidFill>
                  <a:schemeClr val="tx2"/>
                </a:solidFill>
              </a:rPr>
              <a:t>www.EPEC.net</a:t>
            </a:r>
            <a:r>
              <a:rPr lang="en-US" sz="5300" dirty="0"/>
              <a:t> or </a:t>
            </a:r>
            <a:r>
              <a:rPr lang="en-US" sz="5300" dirty="0">
                <a:solidFill>
                  <a:schemeClr val="tx2"/>
                </a:solidFill>
              </a:rPr>
              <a:t>www.inpcs.org/EPEC-N</a:t>
            </a:r>
          </a:p>
        </p:txBody>
      </p:sp>
    </p:spTree>
    <p:extLst>
      <p:ext uri="{BB962C8B-B14F-4D97-AF65-F5344CB8AC3E}">
        <p14:creationId xmlns:p14="http://schemas.microsoft.com/office/powerpoint/2010/main" val="596539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a:t>
            </a:r>
          </a:p>
        </p:txBody>
      </p:sp>
      <p:sp>
        <p:nvSpPr>
          <p:cNvPr id="3" name="Content Placeholder 2"/>
          <p:cNvSpPr>
            <a:spLocks noGrp="1"/>
          </p:cNvSpPr>
          <p:nvPr>
            <p:ph idx="1"/>
          </p:nvPr>
        </p:nvSpPr>
        <p:spPr/>
        <p:txBody>
          <a:bodyPr/>
          <a:lstStyle/>
          <a:p>
            <a:r>
              <a:rPr lang="en-US" dirty="0"/>
              <a:t>National Institute of Nursing Research (R01NR016037) for funding and support of this work.</a:t>
            </a:r>
          </a:p>
        </p:txBody>
      </p:sp>
    </p:spTree>
    <p:extLst>
      <p:ext uri="{BB962C8B-B14F-4D97-AF65-F5344CB8AC3E}">
        <p14:creationId xmlns:p14="http://schemas.microsoft.com/office/powerpoint/2010/main" val="2953224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6" name="Content Placeholder 5">
            <a:extLst>
              <a:ext uri="{FF2B5EF4-FFF2-40B4-BE49-F238E27FC236}">
                <a16:creationId xmlns:a16="http://schemas.microsoft.com/office/drawing/2014/main" id="{3B473185-9DE1-47D6-BB3D-7B167E2D81A0}"/>
              </a:ext>
            </a:extLst>
          </p:cNvPr>
          <p:cNvSpPr>
            <a:spLocks noGrp="1"/>
          </p:cNvSpPr>
          <p:nvPr>
            <p:ph idx="1"/>
          </p:nvPr>
        </p:nvSpPr>
        <p:spPr/>
        <p:txBody>
          <a:bodyPr/>
          <a:lstStyle/>
          <a:p>
            <a:r>
              <a:rPr lang="en-US" dirty="0"/>
              <a:t>Review the concept of “Goals of Care.”</a:t>
            </a:r>
          </a:p>
          <a:p>
            <a:r>
              <a:rPr lang="en-US" dirty="0"/>
              <a:t>Identify key practices for success in discussing goals of care.</a:t>
            </a:r>
          </a:p>
          <a:p>
            <a:r>
              <a:rPr lang="en-US" dirty="0"/>
              <a:t>Identify practices to avoid when discussing goals of care.</a:t>
            </a:r>
          </a:p>
          <a:p>
            <a:r>
              <a:rPr lang="en-US" dirty="0"/>
              <a:t>Practice a goals of care conversation using a role play.</a:t>
            </a:r>
          </a:p>
          <a:p>
            <a:endParaRPr lang="en-US" dirty="0"/>
          </a:p>
          <a:p>
            <a:endParaRPr lang="en-US" dirty="0"/>
          </a:p>
        </p:txBody>
      </p:sp>
    </p:spTree>
    <p:extLst>
      <p:ext uri="{BB962C8B-B14F-4D97-AF65-F5344CB8AC3E}">
        <p14:creationId xmlns:p14="http://schemas.microsoft.com/office/powerpoint/2010/main" val="1833189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a:t>Case: Late Stage PD	</a:t>
            </a:r>
          </a:p>
        </p:txBody>
      </p:sp>
      <p:sp>
        <p:nvSpPr>
          <p:cNvPr id="3" name="Content Placeholder 2">
            <a:extLst>
              <a:ext uri="{FF2B5EF4-FFF2-40B4-BE49-F238E27FC236}">
                <a16:creationId xmlns:a16="http://schemas.microsoft.com/office/drawing/2014/main" id="{46A9F5CA-503A-4D62-8A53-40BB85F3730A}"/>
              </a:ext>
            </a:extLst>
          </p:cNvPr>
          <p:cNvSpPr>
            <a:spLocks noGrp="1"/>
          </p:cNvSpPr>
          <p:nvPr>
            <p:ph idx="1"/>
          </p:nvPr>
        </p:nvSpPr>
        <p:spPr/>
        <p:txBody>
          <a:bodyPr/>
          <a:lstStyle/>
          <a:p>
            <a:pPr marL="0" indent="0">
              <a:buNone/>
            </a:pPr>
            <a:r>
              <a:rPr lang="en-US" altLang="en-US" dirty="0"/>
              <a:t>Mr. Jones is a 69 year old with late stage Parkinson’s Disease. He  is mostly bedbound, has minimal spontaneous speech and has lost about 20 lbs. in the last 6 months. He was recently admitted for the third time in 1 year with aspiration pneumonia. </a:t>
            </a:r>
          </a:p>
          <a:p>
            <a:pPr marL="0" indent="0">
              <a:buNone/>
            </a:pPr>
            <a:r>
              <a:rPr lang="en-US" altLang="en-US" dirty="0"/>
              <a:t>You are now seeing him in clinic for follow-up from his most recent admission. He looks tired and discouraged. </a:t>
            </a:r>
          </a:p>
          <a:p>
            <a:pPr marL="0" indent="0">
              <a:buNone/>
            </a:pPr>
            <a:r>
              <a:rPr lang="en-US" altLang="en-US" dirty="0"/>
              <a:t>As you are looking over his chart, the nurse in your clinic asks you “I wonder if he feels like giving up? He told me he wonders if it’s all worth it.”</a:t>
            </a:r>
          </a:p>
          <a:p>
            <a:pPr marL="0" indent="0" algn="ctr">
              <a:buNone/>
            </a:pPr>
            <a:r>
              <a:rPr lang="en-US" altLang="en-US" dirty="0">
                <a:solidFill>
                  <a:schemeClr val="tx2"/>
                </a:solidFill>
              </a:rPr>
              <a:t>What is behind his question?</a:t>
            </a:r>
          </a:p>
          <a:p>
            <a:pPr marL="0" indent="0" algn="ctr">
              <a:buNone/>
            </a:pPr>
            <a:r>
              <a:rPr lang="en-US" altLang="en-US" dirty="0">
                <a:solidFill>
                  <a:schemeClr val="tx2"/>
                </a:solidFill>
              </a:rPr>
              <a:t>How will you explore his goals of care?</a:t>
            </a:r>
          </a:p>
          <a:p>
            <a:pPr marL="0" indent="0" algn="ctr">
              <a:buNone/>
            </a:pPr>
            <a:endParaRPr lang="en-US" altLang="en-US" dirty="0"/>
          </a:p>
        </p:txBody>
      </p:sp>
    </p:spTree>
    <p:extLst>
      <p:ext uri="{BB962C8B-B14F-4D97-AF65-F5344CB8AC3E}">
        <p14:creationId xmlns:p14="http://schemas.microsoft.com/office/powerpoint/2010/main" val="4068174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Introduction</a:t>
            </a:r>
          </a:p>
        </p:txBody>
      </p:sp>
      <p:sp>
        <p:nvSpPr>
          <p:cNvPr id="4099" name="Rectangle 3"/>
          <p:cNvSpPr>
            <a:spLocks noGrp="1" noChangeArrowheads="1"/>
          </p:cNvSpPr>
          <p:nvPr>
            <p:ph idx="1"/>
          </p:nvPr>
        </p:nvSpPr>
        <p:spPr/>
        <p:txBody>
          <a:bodyPr/>
          <a:lstStyle/>
          <a:p>
            <a:r>
              <a:rPr lang="en-US" altLang="en-US" dirty="0"/>
              <a:t>The palliative care approach to “goals of care” is a departure from the usual approach of asking patients about treatments.</a:t>
            </a:r>
          </a:p>
          <a:p>
            <a:r>
              <a:rPr lang="en-US" altLang="en-US" dirty="0"/>
              <a:t>It may seem like a shift in focus for clinicians, patients and families.</a:t>
            </a:r>
          </a:p>
          <a:p>
            <a:r>
              <a:rPr lang="en-US" altLang="en-US" dirty="0"/>
              <a:t>The overall emphasis is on helping patients to talk about their goals, and clinicians making recommendations based on those goals.</a:t>
            </a:r>
          </a:p>
          <a:p>
            <a:r>
              <a:rPr lang="en-US" dirty="0"/>
              <a:t>While this approach focuses on patients who are nearing the end of their lives, this approach can be used at any time during a person’s illness.</a:t>
            </a:r>
            <a:endParaRPr lang="en-US" altLang="en-US" dirty="0"/>
          </a:p>
        </p:txBody>
      </p:sp>
    </p:spTree>
    <p:extLst>
      <p:ext uri="{BB962C8B-B14F-4D97-AF65-F5344CB8AC3E}">
        <p14:creationId xmlns:p14="http://schemas.microsoft.com/office/powerpoint/2010/main" val="2768350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Goals of Care</a:t>
            </a:r>
          </a:p>
        </p:txBody>
      </p:sp>
      <p:sp>
        <p:nvSpPr>
          <p:cNvPr id="4099" name="Rectangle 3"/>
          <p:cNvSpPr>
            <a:spLocks noGrp="1" noChangeArrowheads="1"/>
          </p:cNvSpPr>
          <p:nvPr>
            <p:ph idx="1"/>
          </p:nvPr>
        </p:nvSpPr>
        <p:spPr/>
        <p:txBody>
          <a:bodyPr/>
          <a:lstStyle/>
          <a:p>
            <a:r>
              <a:rPr lang="en-US" altLang="en-US" dirty="0"/>
              <a:t>Each of us has a personal sense of:</a:t>
            </a:r>
          </a:p>
          <a:p>
            <a:pPr lvl="1"/>
            <a:r>
              <a:rPr lang="en-US" altLang="en-US" dirty="0"/>
              <a:t>What we like to do</a:t>
            </a:r>
          </a:p>
          <a:p>
            <a:pPr lvl="1"/>
            <a:r>
              <a:rPr lang="en-US" altLang="en-US" dirty="0"/>
              <a:t>Control we like to have</a:t>
            </a:r>
          </a:p>
          <a:p>
            <a:pPr lvl="1"/>
            <a:r>
              <a:rPr lang="en-US" altLang="en-US" dirty="0"/>
              <a:t>Goals for our lives</a:t>
            </a:r>
          </a:p>
          <a:p>
            <a:pPr lvl="1"/>
            <a:r>
              <a:rPr lang="en-US" altLang="en-US" dirty="0"/>
              <a:t>What we hope for</a:t>
            </a:r>
          </a:p>
          <a:p>
            <a:r>
              <a:rPr lang="en-US" altLang="en-US" dirty="0"/>
              <a:t>Expectations, hope and goals change with illness</a:t>
            </a:r>
          </a:p>
          <a:p>
            <a:r>
              <a:rPr lang="en-US" altLang="en-US" dirty="0"/>
              <a:t>The clinician’s role is to elicit the patient’s goals and recommend a plan of care that is consistent with those goals</a:t>
            </a:r>
          </a:p>
          <a:p>
            <a:pPr lvl="1"/>
            <a:endParaRPr lang="en-US" altLang="en-US" dirty="0"/>
          </a:p>
        </p:txBody>
      </p:sp>
    </p:spTree>
    <p:extLst>
      <p:ext uri="{BB962C8B-B14F-4D97-AF65-F5344CB8AC3E}">
        <p14:creationId xmlns:p14="http://schemas.microsoft.com/office/powerpoint/2010/main" val="3551645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a:t>Potential Goals of Care</a:t>
            </a:r>
          </a:p>
        </p:txBody>
      </p:sp>
      <p:sp>
        <p:nvSpPr>
          <p:cNvPr id="4099" name="Rectangle 3"/>
          <p:cNvSpPr>
            <a:spLocks noGrp="1" noChangeArrowheads="1"/>
          </p:cNvSpPr>
          <p:nvPr>
            <p:ph sz="half" idx="1"/>
          </p:nvPr>
        </p:nvSpPr>
        <p:spPr/>
        <p:txBody>
          <a:bodyPr/>
          <a:lstStyle/>
          <a:p>
            <a:r>
              <a:rPr lang="en-US" altLang="en-US" dirty="0"/>
              <a:t>Cure disease</a:t>
            </a:r>
          </a:p>
          <a:p>
            <a:r>
              <a:rPr lang="en-US" altLang="en-US" dirty="0"/>
              <a:t>Prolong life </a:t>
            </a:r>
          </a:p>
          <a:p>
            <a:r>
              <a:rPr lang="en-US" altLang="en-US" dirty="0"/>
              <a:t>Maintain or improve function</a:t>
            </a:r>
          </a:p>
          <a:p>
            <a:r>
              <a:rPr lang="en-US" altLang="en-US" dirty="0"/>
              <a:t>Maintain or improve quality of life</a:t>
            </a:r>
          </a:p>
          <a:p>
            <a:r>
              <a:rPr lang="en-US" altLang="en-US" dirty="0"/>
              <a:t>Relieve burdens, support loved ones</a:t>
            </a:r>
          </a:p>
          <a:p>
            <a:r>
              <a:rPr lang="en-US" altLang="en-US" dirty="0"/>
              <a:t>Being with family</a:t>
            </a:r>
          </a:p>
          <a:p>
            <a:r>
              <a:rPr lang="en-US" altLang="en-US" dirty="0"/>
              <a:t>Travel</a:t>
            </a:r>
          </a:p>
          <a:p>
            <a:r>
              <a:rPr lang="en-US" altLang="en-US" dirty="0"/>
              <a:t>Being in nature</a:t>
            </a:r>
          </a:p>
          <a:p>
            <a:endParaRPr lang="en-US" altLang="en-US" dirty="0"/>
          </a:p>
        </p:txBody>
      </p:sp>
      <p:sp>
        <p:nvSpPr>
          <p:cNvPr id="3" name="Content Placeholder 2">
            <a:extLst>
              <a:ext uri="{FF2B5EF4-FFF2-40B4-BE49-F238E27FC236}">
                <a16:creationId xmlns:a16="http://schemas.microsoft.com/office/drawing/2014/main" id="{1CB2FF89-6B2E-4A16-AB69-2B6DCEF21A1D}"/>
              </a:ext>
            </a:extLst>
          </p:cNvPr>
          <p:cNvSpPr>
            <a:spLocks noGrp="1"/>
          </p:cNvSpPr>
          <p:nvPr>
            <p:ph sz="half" idx="2"/>
          </p:nvPr>
        </p:nvSpPr>
        <p:spPr/>
        <p:txBody>
          <a:bodyPr/>
          <a:lstStyle/>
          <a:p>
            <a:r>
              <a:rPr lang="en-US" dirty="0"/>
              <a:t>Relieve suffering</a:t>
            </a:r>
          </a:p>
          <a:p>
            <a:r>
              <a:rPr lang="en-US" dirty="0"/>
              <a:t>Accomplish personal milestones</a:t>
            </a:r>
          </a:p>
          <a:p>
            <a:pPr lvl="1"/>
            <a:r>
              <a:rPr lang="en-US" dirty="0"/>
              <a:t>Attend important family events</a:t>
            </a:r>
          </a:p>
          <a:p>
            <a:pPr lvl="1"/>
            <a:r>
              <a:rPr lang="en-US" dirty="0"/>
              <a:t>Go home</a:t>
            </a:r>
          </a:p>
          <a:p>
            <a:pPr lvl="1"/>
            <a:r>
              <a:rPr lang="en-US" dirty="0"/>
              <a:t>Mend relationships</a:t>
            </a:r>
          </a:p>
          <a:p>
            <a:pPr lvl="1"/>
            <a:r>
              <a:rPr lang="en-US" dirty="0"/>
              <a:t>Make peace with God</a:t>
            </a:r>
          </a:p>
          <a:p>
            <a:pPr lvl="1"/>
            <a:r>
              <a:rPr lang="en-US" dirty="0"/>
              <a:t>Experience a good death </a:t>
            </a:r>
          </a:p>
          <a:p>
            <a:endParaRPr lang="en-US" dirty="0"/>
          </a:p>
        </p:txBody>
      </p:sp>
    </p:spTree>
    <p:extLst>
      <p:ext uri="{BB962C8B-B14F-4D97-AF65-F5344CB8AC3E}">
        <p14:creationId xmlns:p14="http://schemas.microsoft.com/office/powerpoint/2010/main" val="1174346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EPEC-N Theme 2</Template>
  <TotalTime>86916</TotalTime>
  <Words>5224</Words>
  <Application>Microsoft Office PowerPoint</Application>
  <PresentationFormat>Widescreen</PresentationFormat>
  <Paragraphs>364</Paragraphs>
  <Slides>35</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MS PGothic</vt:lpstr>
      <vt:lpstr>Arial</vt:lpstr>
      <vt:lpstr>Calibri</vt:lpstr>
      <vt:lpstr>Calibri Light</vt:lpstr>
      <vt:lpstr>Verdana</vt:lpstr>
      <vt:lpstr>Office Theme</vt:lpstr>
      <vt:lpstr>GENERAL PRESENTER NOTES</vt:lpstr>
      <vt:lpstr>GENERAL PRESENTER NOTES</vt:lpstr>
      <vt:lpstr>Goals of Care</vt:lpstr>
      <vt:lpstr>Acknowledgement</vt:lpstr>
      <vt:lpstr>Objectives</vt:lpstr>
      <vt:lpstr>Case: Late Stage PD </vt:lpstr>
      <vt:lpstr>Introduction</vt:lpstr>
      <vt:lpstr>Goals of Care</vt:lpstr>
      <vt:lpstr>Potential Goals of Care</vt:lpstr>
      <vt:lpstr>Multiple, Changing Goals</vt:lpstr>
      <vt:lpstr>Goals May Change Over Time</vt:lpstr>
      <vt:lpstr>Benefits of Early Goals of Care Conversations</vt:lpstr>
      <vt:lpstr>Potential Triggers for Goals of Care Conversations</vt:lpstr>
      <vt:lpstr>Helpful Communication Tools in Goals of Care Communication</vt:lpstr>
      <vt:lpstr>Key Practices for Successful Conversations</vt:lpstr>
      <vt:lpstr>The Importance of Empathy</vt:lpstr>
      <vt:lpstr>NURSE</vt:lpstr>
      <vt:lpstr>Ask-Tell-Ask</vt:lpstr>
      <vt:lpstr>Ask-Tell-Ask: Example</vt:lpstr>
      <vt:lpstr>Additional Helpful Statements</vt:lpstr>
      <vt:lpstr>Goals of Care: An Overall Approach</vt:lpstr>
      <vt:lpstr>1. Confirm Shared Understanding</vt:lpstr>
      <vt:lpstr>2. Elicit Personal Goals </vt:lpstr>
      <vt:lpstr>3. Clarify, Summarize, and Prioritize Goals</vt:lpstr>
      <vt:lpstr>4. Recommend Treatments </vt:lpstr>
      <vt:lpstr>5. Establish a Plan</vt:lpstr>
      <vt:lpstr>Approaches to Avoid</vt:lpstr>
      <vt:lpstr>Approaches to Avoid</vt:lpstr>
      <vt:lpstr>Approaches to Avoid</vt:lpstr>
      <vt:lpstr>Case Revisited: Late Stage PD </vt:lpstr>
      <vt:lpstr>Role Play</vt:lpstr>
      <vt:lpstr>Role Play Discussion and Debrief</vt:lpstr>
      <vt:lpstr>Summary</vt:lpstr>
      <vt:lpstr>Key References &amp; Reading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Neuropsychology of  Refractory Depression</dc:title>
  <dc:creator>Tom Kiely</dc:creator>
  <cp:lastModifiedBy>Brennan Summers (INPCS)</cp:lastModifiedBy>
  <cp:revision>3155</cp:revision>
  <cp:lastPrinted>2019-06-05T20:47:22Z</cp:lastPrinted>
  <dcterms:created xsi:type="dcterms:W3CDTF">2012-07-25T05:03:17Z</dcterms:created>
  <dcterms:modified xsi:type="dcterms:W3CDTF">2022-05-05T14:33:21Z</dcterms:modified>
</cp:coreProperties>
</file>