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13" r:id="rId1"/>
  </p:sldMasterIdLst>
  <p:notesMasterIdLst>
    <p:notesMasterId r:id="rId51"/>
  </p:notesMasterIdLst>
  <p:handoutMasterIdLst>
    <p:handoutMasterId r:id="rId52"/>
  </p:handoutMasterIdLst>
  <p:sldIdLst>
    <p:sldId id="1116" r:id="rId2"/>
    <p:sldId id="1125" r:id="rId3"/>
    <p:sldId id="689" r:id="rId4"/>
    <p:sldId id="1126" r:id="rId5"/>
    <p:sldId id="1114" r:id="rId6"/>
    <p:sldId id="974" r:id="rId7"/>
    <p:sldId id="1028" r:id="rId8"/>
    <p:sldId id="1073" r:id="rId9"/>
    <p:sldId id="1069" r:id="rId10"/>
    <p:sldId id="1121" r:id="rId11"/>
    <p:sldId id="1072" r:id="rId12"/>
    <p:sldId id="975" r:id="rId13"/>
    <p:sldId id="1031" r:id="rId14"/>
    <p:sldId id="1032" r:id="rId15"/>
    <p:sldId id="1033" r:id="rId16"/>
    <p:sldId id="1063" r:id="rId17"/>
    <p:sldId id="1042" r:id="rId18"/>
    <p:sldId id="1076" r:id="rId19"/>
    <p:sldId id="1061" r:id="rId20"/>
    <p:sldId id="1078" r:id="rId21"/>
    <p:sldId id="1077" r:id="rId22"/>
    <p:sldId id="1030" r:id="rId23"/>
    <p:sldId id="1083" r:id="rId24"/>
    <p:sldId id="1047" r:id="rId25"/>
    <p:sldId id="1049" r:id="rId26"/>
    <p:sldId id="995" r:id="rId27"/>
    <p:sldId id="997" r:id="rId28"/>
    <p:sldId id="999" r:id="rId29"/>
    <p:sldId id="1098" r:id="rId30"/>
    <p:sldId id="1122" r:id="rId31"/>
    <p:sldId id="1002" r:id="rId32"/>
    <p:sldId id="1123" r:id="rId33"/>
    <p:sldId id="1004" r:id="rId34"/>
    <p:sldId id="1103" r:id="rId35"/>
    <p:sldId id="1089" r:id="rId36"/>
    <p:sldId id="1008" r:id="rId37"/>
    <p:sldId id="1087" r:id="rId38"/>
    <p:sldId id="1120" r:id="rId39"/>
    <p:sldId id="1058" r:id="rId40"/>
    <p:sldId id="1059" r:id="rId41"/>
    <p:sldId id="1062" r:id="rId42"/>
    <p:sldId id="1094" r:id="rId43"/>
    <p:sldId id="1113" r:id="rId44"/>
    <p:sldId id="1092" r:id="rId45"/>
    <p:sldId id="1095" r:id="rId46"/>
    <p:sldId id="1012" r:id="rId47"/>
    <p:sldId id="923" r:id="rId48"/>
    <p:sldId id="925" r:id="rId49"/>
    <p:sldId id="319" r:id="rId50"/>
  </p:sldIdLst>
  <p:sldSz cx="12192000" cy="6858000"/>
  <p:notesSz cx="7010400" cy="9296400"/>
  <p:defaultTextStyle>
    <a:defPPr>
      <a:defRPr lang="en-US"/>
    </a:defPPr>
    <a:lvl1pPr algn="l" rtl="0" fontAlgn="base">
      <a:spcBef>
        <a:spcPct val="0"/>
      </a:spcBef>
      <a:spcAft>
        <a:spcPct val="0"/>
      </a:spcAft>
      <a:defRPr sz="800" kern="1200">
        <a:solidFill>
          <a:schemeClr val="tx1"/>
        </a:solidFill>
        <a:latin typeface="Verdana" pitchFamily="34" charset="0"/>
        <a:ea typeface="ＭＳ Ｐゴシック" charset="-128"/>
        <a:cs typeface="+mn-cs"/>
      </a:defRPr>
    </a:lvl1pPr>
    <a:lvl2pPr marL="457200" algn="l" rtl="0" fontAlgn="base">
      <a:spcBef>
        <a:spcPct val="0"/>
      </a:spcBef>
      <a:spcAft>
        <a:spcPct val="0"/>
      </a:spcAft>
      <a:defRPr sz="800" kern="1200">
        <a:solidFill>
          <a:schemeClr val="tx1"/>
        </a:solidFill>
        <a:latin typeface="Verdana" pitchFamily="34" charset="0"/>
        <a:ea typeface="ＭＳ Ｐゴシック" charset="-128"/>
        <a:cs typeface="+mn-cs"/>
      </a:defRPr>
    </a:lvl2pPr>
    <a:lvl3pPr marL="914400" algn="l" rtl="0" fontAlgn="base">
      <a:spcBef>
        <a:spcPct val="0"/>
      </a:spcBef>
      <a:spcAft>
        <a:spcPct val="0"/>
      </a:spcAft>
      <a:defRPr sz="800" kern="1200">
        <a:solidFill>
          <a:schemeClr val="tx1"/>
        </a:solidFill>
        <a:latin typeface="Verdana" pitchFamily="34" charset="0"/>
        <a:ea typeface="ＭＳ Ｐゴシック" charset="-128"/>
        <a:cs typeface="+mn-cs"/>
      </a:defRPr>
    </a:lvl3pPr>
    <a:lvl4pPr marL="1371600" algn="l" rtl="0" fontAlgn="base">
      <a:spcBef>
        <a:spcPct val="0"/>
      </a:spcBef>
      <a:spcAft>
        <a:spcPct val="0"/>
      </a:spcAft>
      <a:defRPr sz="800" kern="1200">
        <a:solidFill>
          <a:schemeClr val="tx1"/>
        </a:solidFill>
        <a:latin typeface="Verdana" pitchFamily="34" charset="0"/>
        <a:ea typeface="ＭＳ Ｐゴシック" charset="-128"/>
        <a:cs typeface="+mn-cs"/>
      </a:defRPr>
    </a:lvl4pPr>
    <a:lvl5pPr marL="1828800" algn="l" rtl="0" fontAlgn="base">
      <a:spcBef>
        <a:spcPct val="0"/>
      </a:spcBef>
      <a:spcAft>
        <a:spcPct val="0"/>
      </a:spcAft>
      <a:defRPr sz="800" kern="1200">
        <a:solidFill>
          <a:schemeClr val="tx1"/>
        </a:solidFill>
        <a:latin typeface="Verdana" pitchFamily="34" charset="0"/>
        <a:ea typeface="ＭＳ Ｐゴシック" charset="-128"/>
        <a:cs typeface="+mn-cs"/>
      </a:defRPr>
    </a:lvl5pPr>
    <a:lvl6pPr marL="2286000" algn="l" defTabSz="914400" rtl="0" eaLnBrk="1" latinLnBrk="0" hangingPunct="1">
      <a:defRPr sz="800" kern="1200">
        <a:solidFill>
          <a:schemeClr val="tx1"/>
        </a:solidFill>
        <a:latin typeface="Verdana" pitchFamily="34" charset="0"/>
        <a:ea typeface="ＭＳ Ｐゴシック" charset="-128"/>
        <a:cs typeface="+mn-cs"/>
      </a:defRPr>
    </a:lvl6pPr>
    <a:lvl7pPr marL="2743200" algn="l" defTabSz="914400" rtl="0" eaLnBrk="1" latinLnBrk="0" hangingPunct="1">
      <a:defRPr sz="800" kern="1200">
        <a:solidFill>
          <a:schemeClr val="tx1"/>
        </a:solidFill>
        <a:latin typeface="Verdana" pitchFamily="34" charset="0"/>
        <a:ea typeface="ＭＳ Ｐゴシック" charset="-128"/>
        <a:cs typeface="+mn-cs"/>
      </a:defRPr>
    </a:lvl7pPr>
    <a:lvl8pPr marL="3200400" algn="l" defTabSz="914400" rtl="0" eaLnBrk="1" latinLnBrk="0" hangingPunct="1">
      <a:defRPr sz="800" kern="1200">
        <a:solidFill>
          <a:schemeClr val="tx1"/>
        </a:solidFill>
        <a:latin typeface="Verdana" pitchFamily="34" charset="0"/>
        <a:ea typeface="ＭＳ Ｐゴシック" charset="-128"/>
        <a:cs typeface="+mn-cs"/>
      </a:defRPr>
    </a:lvl8pPr>
    <a:lvl9pPr marL="3657600" algn="l" defTabSz="914400" rtl="0" eaLnBrk="1" latinLnBrk="0" hangingPunct="1">
      <a:defRPr sz="800" kern="1200">
        <a:solidFill>
          <a:schemeClr val="tx1"/>
        </a:solidFill>
        <a:latin typeface="Verdana" pitchFamily="34"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Kluger, Benzi M" initials="KBM" lastIdx="5" clrIdx="6"/>
  <p:cmAuthor id="1" name="Maya Katz" initials="" lastIdx="1" clrIdx="0"/>
  <p:cmAuthor id="8" name="sarah hader" initials="sh" lastIdx="2" clrIdx="7">
    <p:extLst>
      <p:ext uri="{19B8F6BF-5375-455C-9EA6-DF929625EA0E}">
        <p15:presenceInfo xmlns:p15="http://schemas.microsoft.com/office/powerpoint/2012/main" userId="0ad22caf953bb427" providerId="Windows Live"/>
      </p:ext>
    </p:extLst>
  </p:cmAuthor>
  <p:cmAuthor id="2" name="Maya Katz" initials="MK" lastIdx="14" clrIdx="1"/>
  <p:cmAuthor id="3" name="JessLaptop" initials="J" lastIdx="10" clrIdx="2"/>
  <p:cmAuthor id="4" name="Microsoft Office User" initials="MOU" lastIdx="42" clrIdx="3"/>
  <p:cmAuthor id="5" name="Rush" initials="NK" lastIdx="9" clrIdx="4"/>
  <p:cmAuthor id="6" name="Vaughan, Christina" initials="VC" lastIdx="2" clrIdx="5"/>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9"/>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6600"/>
    <a:srgbClr val="008000"/>
    <a:srgbClr val="187A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439147-3914-4B82-9364-4B1C43FF3520}" v="1" dt="2020-01-05T20:59:13.823"/>
    <p1510:client id="{503ABA37-4A2A-4E3E-A2F4-21E6919FB185}" v="720" dt="2021-04-22T22:26:28.5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89" autoAdjust="0"/>
    <p:restoredTop sz="77792" autoAdjust="0"/>
  </p:normalViewPr>
  <p:slideViewPr>
    <p:cSldViewPr>
      <p:cViewPr varScale="1">
        <p:scale>
          <a:sx n="88" d="100"/>
          <a:sy n="88" d="100"/>
        </p:scale>
        <p:origin x="1656" y="96"/>
      </p:cViewPr>
      <p:guideLst>
        <p:guide orient="horz" pos="2160"/>
        <p:guide pos="3840"/>
      </p:guideLst>
    </p:cSldViewPr>
  </p:slideViewPr>
  <p:outlineViewPr>
    <p:cViewPr>
      <p:scale>
        <a:sx n="33" d="100"/>
        <a:sy n="33" d="100"/>
      </p:scale>
      <p:origin x="54" y="283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6" d="100"/>
          <a:sy n="76" d="100"/>
        </p:scale>
        <p:origin x="-1480" y="-1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ha kramer" clId="Web-{503ABA37-4A2A-4E3E-A2F4-21E6919FB185}"/>
    <pc:docChg chg="addSld delSld modSld">
      <pc:chgData name="Neha kramer" userId="" providerId="" clId="Web-{503ABA37-4A2A-4E3E-A2F4-21E6919FB185}" dt="2021-04-22T22:26:28.525" v="868" actId="20577"/>
      <pc:docMkLst>
        <pc:docMk/>
      </pc:docMkLst>
      <pc:sldChg chg="modSp modNotes">
        <pc:chgData name="Neha kramer" userId="" providerId="" clId="Web-{503ABA37-4A2A-4E3E-A2F4-21E6919FB185}" dt="2021-04-22T21:50:28.512" v="31" actId="20577"/>
        <pc:sldMkLst>
          <pc:docMk/>
          <pc:sldMk cId="1999639924" sldId="689"/>
        </pc:sldMkLst>
        <pc:spChg chg="mod">
          <ac:chgData name="Neha kramer" userId="" providerId="" clId="Web-{503ABA37-4A2A-4E3E-A2F4-21E6919FB185}" dt="2021-04-22T21:50:28.512" v="31" actId="20577"/>
          <ac:spMkLst>
            <pc:docMk/>
            <pc:sldMk cId="1999639924" sldId="689"/>
            <ac:spMk id="2" creationId="{00000000-0000-0000-0000-000000000000}"/>
          </ac:spMkLst>
        </pc:spChg>
      </pc:sldChg>
      <pc:sldChg chg="modSp">
        <pc:chgData name="Neha kramer" userId="" providerId="" clId="Web-{503ABA37-4A2A-4E3E-A2F4-21E6919FB185}" dt="2021-04-22T22:23:55.401" v="842" actId="20577"/>
        <pc:sldMkLst>
          <pc:docMk/>
          <pc:sldMk cId="654979377" sldId="923"/>
        </pc:sldMkLst>
        <pc:spChg chg="mod">
          <ac:chgData name="Neha kramer" userId="" providerId="" clId="Web-{503ABA37-4A2A-4E3E-A2F4-21E6919FB185}" dt="2021-04-22T22:23:55.401" v="842" actId="20577"/>
          <ac:spMkLst>
            <pc:docMk/>
            <pc:sldMk cId="654979377" sldId="923"/>
            <ac:spMk id="21507" creationId="{DC05E521-A769-439A-AC37-EAD17198CFC6}"/>
          </ac:spMkLst>
        </pc:spChg>
      </pc:sldChg>
      <pc:sldChg chg="modSp delCm">
        <pc:chgData name="Neha kramer" userId="" providerId="" clId="Web-{503ABA37-4A2A-4E3E-A2F4-21E6919FB185}" dt="2021-04-22T21:55:09.603" v="49" actId="20577"/>
        <pc:sldMkLst>
          <pc:docMk/>
          <pc:sldMk cId="1047559720" sldId="975"/>
        </pc:sldMkLst>
        <pc:spChg chg="mod">
          <ac:chgData name="Neha kramer" userId="" providerId="" clId="Web-{503ABA37-4A2A-4E3E-A2F4-21E6919FB185}" dt="2021-04-22T21:55:09.603" v="49" actId="20577"/>
          <ac:spMkLst>
            <pc:docMk/>
            <pc:sldMk cId="1047559720" sldId="975"/>
            <ac:spMk id="7" creationId="{00000000-0000-0000-0000-000000000000}"/>
          </ac:spMkLst>
        </pc:spChg>
      </pc:sldChg>
      <pc:sldChg chg="modSp">
        <pc:chgData name="Neha kramer" userId="" providerId="" clId="Web-{503ABA37-4A2A-4E3E-A2F4-21E6919FB185}" dt="2021-04-22T22:07:57.487" v="265" actId="20577"/>
        <pc:sldMkLst>
          <pc:docMk/>
          <pc:sldMk cId="2702438587" sldId="995"/>
        </pc:sldMkLst>
        <pc:spChg chg="mod">
          <ac:chgData name="Neha kramer" userId="" providerId="" clId="Web-{503ABA37-4A2A-4E3E-A2F4-21E6919FB185}" dt="2021-04-22T22:07:57.487" v="265" actId="20577"/>
          <ac:spMkLst>
            <pc:docMk/>
            <pc:sldMk cId="2702438587" sldId="995"/>
            <ac:spMk id="11" creationId="{7193DADF-E0F7-4E43-A1FD-DA9A8205363E}"/>
          </ac:spMkLst>
        </pc:spChg>
      </pc:sldChg>
      <pc:sldChg chg="modSp">
        <pc:chgData name="Neha kramer" userId="" providerId="" clId="Web-{503ABA37-4A2A-4E3E-A2F4-21E6919FB185}" dt="2021-04-22T22:07:49.722" v="263" actId="20577"/>
        <pc:sldMkLst>
          <pc:docMk/>
          <pc:sldMk cId="991809561" sldId="997"/>
        </pc:sldMkLst>
        <pc:spChg chg="mod">
          <ac:chgData name="Neha kramer" userId="" providerId="" clId="Web-{503ABA37-4A2A-4E3E-A2F4-21E6919FB185}" dt="2021-04-22T22:07:49.722" v="263" actId="20577"/>
          <ac:spMkLst>
            <pc:docMk/>
            <pc:sldMk cId="991809561" sldId="997"/>
            <ac:spMk id="11" creationId="{FCEAE66D-29BA-46DF-B5C1-CBB2C7A6D87E}"/>
          </ac:spMkLst>
        </pc:spChg>
      </pc:sldChg>
      <pc:sldChg chg="modSp">
        <pc:chgData name="Neha kramer" userId="" providerId="" clId="Web-{503ABA37-4A2A-4E3E-A2F4-21E6919FB185}" dt="2021-04-22T22:08:08.144" v="267" actId="20577"/>
        <pc:sldMkLst>
          <pc:docMk/>
          <pc:sldMk cId="1464063292" sldId="999"/>
        </pc:sldMkLst>
        <pc:spChg chg="mod">
          <ac:chgData name="Neha kramer" userId="" providerId="" clId="Web-{503ABA37-4A2A-4E3E-A2F4-21E6919FB185}" dt="2021-04-22T22:08:08.144" v="267" actId="20577"/>
          <ac:spMkLst>
            <pc:docMk/>
            <pc:sldMk cId="1464063292" sldId="999"/>
            <ac:spMk id="11" creationId="{6E39CF91-8E47-45D9-94F6-471219D1B028}"/>
          </ac:spMkLst>
        </pc:spChg>
      </pc:sldChg>
      <pc:sldChg chg="modSp">
        <pc:chgData name="Neha kramer" userId="" providerId="" clId="Web-{503ABA37-4A2A-4E3E-A2F4-21E6919FB185}" dt="2021-04-22T22:08:54.956" v="280" actId="20577"/>
        <pc:sldMkLst>
          <pc:docMk/>
          <pc:sldMk cId="2443224081" sldId="1002"/>
        </pc:sldMkLst>
        <pc:spChg chg="mod">
          <ac:chgData name="Neha kramer" userId="" providerId="" clId="Web-{503ABA37-4A2A-4E3E-A2F4-21E6919FB185}" dt="2021-04-22T22:08:54.956" v="280" actId="20577"/>
          <ac:spMkLst>
            <pc:docMk/>
            <pc:sldMk cId="2443224081" sldId="1002"/>
            <ac:spMk id="11" creationId="{5D8D1D68-6A92-4248-84A2-C61AB27C2C19}"/>
          </ac:spMkLst>
        </pc:spChg>
      </pc:sldChg>
      <pc:sldChg chg="modSp">
        <pc:chgData name="Neha kramer" userId="" providerId="" clId="Web-{503ABA37-4A2A-4E3E-A2F4-21E6919FB185}" dt="2021-04-22T22:17:16.592" v="616" actId="20577"/>
        <pc:sldMkLst>
          <pc:docMk/>
          <pc:sldMk cId="2512791985" sldId="1008"/>
        </pc:sldMkLst>
        <pc:spChg chg="mod">
          <ac:chgData name="Neha kramer" userId="" providerId="" clId="Web-{503ABA37-4A2A-4E3E-A2F4-21E6919FB185}" dt="2021-04-22T22:17:16.592" v="616" actId="20577"/>
          <ac:spMkLst>
            <pc:docMk/>
            <pc:sldMk cId="2512791985" sldId="1008"/>
            <ac:spMk id="11" creationId="{3829112E-A915-4487-BF08-4AF0B45E7744}"/>
          </ac:spMkLst>
        </pc:spChg>
      </pc:sldChg>
      <pc:sldChg chg="modSp">
        <pc:chgData name="Neha kramer" userId="" providerId="" clId="Web-{503ABA37-4A2A-4E3E-A2F4-21E6919FB185}" dt="2021-04-22T22:23:40.589" v="838" actId="20577"/>
        <pc:sldMkLst>
          <pc:docMk/>
          <pc:sldMk cId="845597306" sldId="1012"/>
        </pc:sldMkLst>
        <pc:spChg chg="mod">
          <ac:chgData name="Neha kramer" userId="" providerId="" clId="Web-{503ABA37-4A2A-4E3E-A2F4-21E6919FB185}" dt="2021-04-22T22:23:40.589" v="838" actId="20577"/>
          <ac:spMkLst>
            <pc:docMk/>
            <pc:sldMk cId="845597306" sldId="1012"/>
            <ac:spMk id="4" creationId="{00000000-0000-0000-0000-000000000000}"/>
          </ac:spMkLst>
        </pc:spChg>
      </pc:sldChg>
      <pc:sldChg chg="del">
        <pc:chgData name="Neha kramer" userId="" providerId="" clId="Web-{503ABA37-4A2A-4E3E-A2F4-21E6919FB185}" dt="2021-04-22T22:00:36.319" v="221"/>
        <pc:sldMkLst>
          <pc:docMk/>
          <pc:sldMk cId="2870927663" sldId="1018"/>
        </pc:sldMkLst>
      </pc:sldChg>
      <pc:sldChg chg="modSp modNotes">
        <pc:chgData name="Neha kramer" userId="" providerId="" clId="Web-{503ABA37-4A2A-4E3E-A2F4-21E6919FB185}" dt="2021-04-22T21:59:35.804" v="220" actId="20577"/>
        <pc:sldMkLst>
          <pc:docMk/>
          <pc:sldMk cId="3142467858" sldId="1031"/>
        </pc:sldMkLst>
        <pc:spChg chg="mod">
          <ac:chgData name="Neha kramer" userId="" providerId="" clId="Web-{503ABA37-4A2A-4E3E-A2F4-21E6919FB185}" dt="2021-04-22T21:59:35.804" v="220" actId="20577"/>
          <ac:spMkLst>
            <pc:docMk/>
            <pc:sldMk cId="3142467858" sldId="1031"/>
            <ac:spMk id="2" creationId="{00000000-0000-0000-0000-000000000000}"/>
          </ac:spMkLst>
        </pc:spChg>
        <pc:graphicFrameChg chg="modGraphic">
          <ac:chgData name="Neha kramer" userId="" providerId="" clId="Web-{503ABA37-4A2A-4E3E-A2F4-21E6919FB185}" dt="2021-04-22T21:59:21.210" v="205" actId="20577"/>
          <ac:graphicFrameMkLst>
            <pc:docMk/>
            <pc:sldMk cId="3142467858" sldId="1031"/>
            <ac:graphicFrameMk id="4" creationId="{00000000-0000-0000-0000-000000000000}"/>
          </ac:graphicFrameMkLst>
        </pc:graphicFrameChg>
      </pc:sldChg>
      <pc:sldChg chg="modSp">
        <pc:chgData name="Neha kramer" userId="" providerId="" clId="Web-{503ABA37-4A2A-4E3E-A2F4-21E6919FB185}" dt="2021-04-22T22:01:52.272" v="244" actId="20577"/>
        <pc:sldMkLst>
          <pc:docMk/>
          <pc:sldMk cId="2754996040" sldId="1042"/>
        </pc:sldMkLst>
        <pc:spChg chg="mod">
          <ac:chgData name="Neha kramer" userId="" providerId="" clId="Web-{503ABA37-4A2A-4E3E-A2F4-21E6919FB185}" dt="2021-04-22T22:01:52.272" v="244" actId="20577"/>
          <ac:spMkLst>
            <pc:docMk/>
            <pc:sldMk cId="2754996040" sldId="1042"/>
            <ac:spMk id="6" creationId="{00000000-0000-0000-0000-000000000000}"/>
          </ac:spMkLst>
        </pc:spChg>
      </pc:sldChg>
      <pc:sldChg chg="modSp">
        <pc:chgData name="Neha kramer" userId="" providerId="" clId="Web-{503ABA37-4A2A-4E3E-A2F4-21E6919FB185}" dt="2021-04-22T22:06:37.222" v="262"/>
        <pc:sldMkLst>
          <pc:docMk/>
          <pc:sldMk cId="1167540135" sldId="1047"/>
        </pc:sldMkLst>
        <pc:graphicFrameChg chg="mod modGraphic">
          <ac:chgData name="Neha kramer" userId="" providerId="" clId="Web-{503ABA37-4A2A-4E3E-A2F4-21E6919FB185}" dt="2021-04-22T22:06:37.222" v="262"/>
          <ac:graphicFrameMkLst>
            <pc:docMk/>
            <pc:sldMk cId="1167540135" sldId="1047"/>
            <ac:graphicFrameMk id="8" creationId="{00000000-0000-0000-0000-000000000000}"/>
          </ac:graphicFrameMkLst>
        </pc:graphicFrameChg>
      </pc:sldChg>
      <pc:sldChg chg="modSp">
        <pc:chgData name="Neha kramer" userId="" providerId="" clId="Web-{503ABA37-4A2A-4E3E-A2F4-21E6919FB185}" dt="2021-04-22T22:19:42.857" v="667" actId="20577"/>
        <pc:sldMkLst>
          <pc:docMk/>
          <pc:sldMk cId="4187126226" sldId="1058"/>
        </pc:sldMkLst>
        <pc:spChg chg="mod">
          <ac:chgData name="Neha kramer" userId="" providerId="" clId="Web-{503ABA37-4A2A-4E3E-A2F4-21E6919FB185}" dt="2021-04-22T22:19:42.857" v="667" actId="20577"/>
          <ac:spMkLst>
            <pc:docMk/>
            <pc:sldMk cId="4187126226" sldId="1058"/>
            <ac:spMk id="3" creationId="{00000000-0000-0000-0000-000000000000}"/>
          </ac:spMkLst>
        </pc:spChg>
      </pc:sldChg>
      <pc:sldChg chg="modNotes">
        <pc:chgData name="Neha kramer" userId="" providerId="" clId="Web-{503ABA37-4A2A-4E3E-A2F4-21E6919FB185}" dt="2021-04-22T22:21:16.668" v="825"/>
        <pc:sldMkLst>
          <pc:docMk/>
          <pc:sldMk cId="2446217192" sldId="1059"/>
        </pc:sldMkLst>
      </pc:sldChg>
      <pc:sldChg chg="modNotes">
        <pc:chgData name="Neha kramer" userId="" providerId="" clId="Web-{503ABA37-4A2A-4E3E-A2F4-21E6919FB185}" dt="2021-04-22T22:20:35.059" v="752"/>
        <pc:sldMkLst>
          <pc:docMk/>
          <pc:sldMk cId="1865123103" sldId="1062"/>
        </pc:sldMkLst>
      </pc:sldChg>
      <pc:sldChg chg="modSp">
        <pc:chgData name="Neha kramer" userId="" providerId="" clId="Web-{503ABA37-4A2A-4E3E-A2F4-21E6919FB185}" dt="2021-04-22T22:00:59.725" v="228" actId="20577"/>
        <pc:sldMkLst>
          <pc:docMk/>
          <pc:sldMk cId="2751340737" sldId="1063"/>
        </pc:sldMkLst>
        <pc:spChg chg="mod">
          <ac:chgData name="Neha kramer" userId="" providerId="" clId="Web-{503ABA37-4A2A-4E3E-A2F4-21E6919FB185}" dt="2021-04-22T22:00:59.725" v="228" actId="20577"/>
          <ac:spMkLst>
            <pc:docMk/>
            <pc:sldMk cId="2751340737" sldId="1063"/>
            <ac:spMk id="10" creationId="{90CFF14E-7EC1-41A9-9FC2-53256A3BC133}"/>
          </ac:spMkLst>
        </pc:spChg>
      </pc:sldChg>
      <pc:sldChg chg="modSp">
        <pc:chgData name="Neha kramer" userId="" providerId="" clId="Web-{503ABA37-4A2A-4E3E-A2F4-21E6919FB185}" dt="2021-04-22T21:51:48.746" v="37" actId="1076"/>
        <pc:sldMkLst>
          <pc:docMk/>
          <pc:sldMk cId="1876096941" sldId="1072"/>
        </pc:sldMkLst>
        <pc:spChg chg="mod">
          <ac:chgData name="Neha kramer" userId="" providerId="" clId="Web-{503ABA37-4A2A-4E3E-A2F4-21E6919FB185}" dt="2021-04-22T21:51:48.746" v="37" actId="1076"/>
          <ac:spMkLst>
            <pc:docMk/>
            <pc:sldMk cId="1876096941" sldId="1072"/>
            <ac:spMk id="2" creationId="{00000000-0000-0000-0000-000000000000}"/>
          </ac:spMkLst>
        </pc:spChg>
        <pc:spChg chg="mod">
          <ac:chgData name="Neha kramer" userId="" providerId="" clId="Web-{503ABA37-4A2A-4E3E-A2F4-21E6919FB185}" dt="2021-04-22T21:51:46.011" v="36" actId="1076"/>
          <ac:spMkLst>
            <pc:docMk/>
            <pc:sldMk cId="1876096941" sldId="1072"/>
            <ac:spMk id="7" creationId="{00000000-0000-0000-0000-000000000000}"/>
          </ac:spMkLst>
        </pc:spChg>
      </pc:sldChg>
      <pc:sldChg chg="modSp">
        <pc:chgData name="Neha kramer" userId="" providerId="" clId="Web-{503ABA37-4A2A-4E3E-A2F4-21E6919FB185}" dt="2021-04-22T21:50:56.387" v="33" actId="20577"/>
        <pc:sldMkLst>
          <pc:docMk/>
          <pc:sldMk cId="1981594050" sldId="1073"/>
        </pc:sldMkLst>
        <pc:spChg chg="mod">
          <ac:chgData name="Neha kramer" userId="" providerId="" clId="Web-{503ABA37-4A2A-4E3E-A2F4-21E6919FB185}" dt="2021-04-22T21:50:56.387" v="33" actId="20577"/>
          <ac:spMkLst>
            <pc:docMk/>
            <pc:sldMk cId="1981594050" sldId="1073"/>
            <ac:spMk id="7" creationId="{00000000-0000-0000-0000-000000000000}"/>
          </ac:spMkLst>
        </pc:spChg>
      </pc:sldChg>
      <pc:sldChg chg="modSp">
        <pc:chgData name="Neha kramer" userId="" providerId="" clId="Web-{503ABA37-4A2A-4E3E-A2F4-21E6919FB185}" dt="2021-04-22T22:05:42.160" v="247" actId="20577"/>
        <pc:sldMkLst>
          <pc:docMk/>
          <pc:sldMk cId="834976498" sldId="1083"/>
        </pc:sldMkLst>
        <pc:spChg chg="mod">
          <ac:chgData name="Neha kramer" userId="" providerId="" clId="Web-{503ABA37-4A2A-4E3E-A2F4-21E6919FB185}" dt="2021-04-22T22:05:42.160" v="247" actId="20577"/>
          <ac:spMkLst>
            <pc:docMk/>
            <pc:sldMk cId="834976498" sldId="1083"/>
            <ac:spMk id="4" creationId="{00000000-0000-0000-0000-000000000000}"/>
          </ac:spMkLst>
        </pc:spChg>
      </pc:sldChg>
      <pc:sldChg chg="modSp">
        <pc:chgData name="Neha kramer" userId="" providerId="" clId="Web-{503ABA37-4A2A-4E3E-A2F4-21E6919FB185}" dt="2021-04-22T22:18:05.061" v="636" actId="20577"/>
        <pc:sldMkLst>
          <pc:docMk/>
          <pc:sldMk cId="1379393425" sldId="1087"/>
        </pc:sldMkLst>
        <pc:spChg chg="mod">
          <ac:chgData name="Neha kramer" userId="" providerId="" clId="Web-{503ABA37-4A2A-4E3E-A2F4-21E6919FB185}" dt="2021-04-22T22:17:24.592" v="624" actId="20577"/>
          <ac:spMkLst>
            <pc:docMk/>
            <pc:sldMk cId="1379393425" sldId="1087"/>
            <ac:spMk id="4" creationId="{00000000-0000-0000-0000-000000000000}"/>
          </ac:spMkLst>
        </pc:spChg>
        <pc:spChg chg="mod">
          <ac:chgData name="Neha kramer" userId="" providerId="" clId="Web-{503ABA37-4A2A-4E3E-A2F4-21E6919FB185}" dt="2021-04-22T22:18:05.061" v="636" actId="20577"/>
          <ac:spMkLst>
            <pc:docMk/>
            <pc:sldMk cId="1379393425" sldId="1087"/>
            <ac:spMk id="11" creationId="{F54DC957-8187-42D3-94DF-D3EB47685B31}"/>
          </ac:spMkLst>
        </pc:spChg>
      </pc:sldChg>
      <pc:sldChg chg="modSp">
        <pc:chgData name="Neha kramer" userId="" providerId="" clId="Web-{503ABA37-4A2A-4E3E-A2F4-21E6919FB185}" dt="2021-04-22T22:16:53.889" v="614" actId="20577"/>
        <pc:sldMkLst>
          <pc:docMk/>
          <pc:sldMk cId="3147468977" sldId="1089"/>
        </pc:sldMkLst>
        <pc:spChg chg="mod">
          <ac:chgData name="Neha kramer" userId="" providerId="" clId="Web-{503ABA37-4A2A-4E3E-A2F4-21E6919FB185}" dt="2021-04-22T22:16:53.889" v="614" actId="20577"/>
          <ac:spMkLst>
            <pc:docMk/>
            <pc:sldMk cId="3147468977" sldId="1089"/>
            <ac:spMk id="18434" creationId="{00000000-0000-0000-0000-000000000000}"/>
          </ac:spMkLst>
        </pc:spChg>
      </pc:sldChg>
      <pc:sldChg chg="modSp">
        <pc:chgData name="Neha kramer" userId="" providerId="" clId="Web-{503ABA37-4A2A-4E3E-A2F4-21E6919FB185}" dt="2021-04-22T22:22:55.074" v="835" actId="20577"/>
        <pc:sldMkLst>
          <pc:docMk/>
          <pc:sldMk cId="174151692" sldId="1092"/>
        </pc:sldMkLst>
        <pc:spChg chg="mod">
          <ac:chgData name="Neha kramer" userId="" providerId="" clId="Web-{503ABA37-4A2A-4E3E-A2F4-21E6919FB185}" dt="2021-04-22T22:22:55.074" v="835" actId="20577"/>
          <ac:spMkLst>
            <pc:docMk/>
            <pc:sldMk cId="174151692" sldId="1092"/>
            <ac:spMk id="3" creationId="{00000000-0000-0000-0000-000000000000}"/>
          </ac:spMkLst>
        </pc:spChg>
      </pc:sldChg>
      <pc:sldChg chg="modSp delCm modNotes">
        <pc:chgData name="Neha kramer" userId="" providerId="" clId="Web-{503ABA37-4A2A-4E3E-A2F4-21E6919FB185}" dt="2021-04-22T22:15:40.296" v="611"/>
        <pc:sldMkLst>
          <pc:docMk/>
          <pc:sldMk cId="158654513" sldId="1103"/>
        </pc:sldMkLst>
        <pc:graphicFrameChg chg="mod modGraphic">
          <ac:chgData name="Neha kramer" userId="" providerId="" clId="Web-{503ABA37-4A2A-4E3E-A2F4-21E6919FB185}" dt="2021-04-22T22:15:40.296" v="611"/>
          <ac:graphicFrameMkLst>
            <pc:docMk/>
            <pc:sldMk cId="158654513" sldId="1103"/>
            <ac:graphicFrameMk id="2" creationId="{35C2280A-4225-44A6-80E5-8C5F0E56B895}"/>
          </ac:graphicFrameMkLst>
        </pc:graphicFrameChg>
      </pc:sldChg>
      <pc:sldChg chg="modSp">
        <pc:chgData name="Neha kramer" userId="" providerId="" clId="Web-{503ABA37-4A2A-4E3E-A2F4-21E6919FB185}" dt="2021-04-22T22:26:28.525" v="868" actId="20577"/>
        <pc:sldMkLst>
          <pc:docMk/>
          <pc:sldMk cId="507456194" sldId="1114"/>
        </pc:sldMkLst>
        <pc:spChg chg="mod">
          <ac:chgData name="Neha kramer" userId="" providerId="" clId="Web-{503ABA37-4A2A-4E3E-A2F4-21E6919FB185}" dt="2021-04-22T22:26:28.525" v="868" actId="20577"/>
          <ac:spMkLst>
            <pc:docMk/>
            <pc:sldMk cId="507456194" sldId="1114"/>
            <ac:spMk id="8" creationId="{00000000-0000-0000-0000-000000000000}"/>
          </ac:spMkLst>
        </pc:spChg>
      </pc:sldChg>
      <pc:sldChg chg="modSp">
        <pc:chgData name="Neha kramer" userId="" providerId="" clId="Web-{503ABA37-4A2A-4E3E-A2F4-21E6919FB185}" dt="2021-04-22T21:55:18.244" v="51" actId="20577"/>
        <pc:sldMkLst>
          <pc:docMk/>
          <pc:sldMk cId="1168687447" sldId="1116"/>
        </pc:sldMkLst>
        <pc:spChg chg="mod">
          <ac:chgData name="Neha kramer" userId="" providerId="" clId="Web-{503ABA37-4A2A-4E3E-A2F4-21E6919FB185}" dt="2021-04-22T21:55:18.244" v="51" actId="20577"/>
          <ac:spMkLst>
            <pc:docMk/>
            <pc:sldMk cId="1168687447" sldId="1116"/>
            <ac:spMk id="2" creationId="{8EDB84D1-8F37-624D-9DDD-9E7557C25ABA}"/>
          </ac:spMkLst>
        </pc:spChg>
        <pc:spChg chg="mod">
          <ac:chgData name="Neha kramer" userId="" providerId="" clId="Web-{503ABA37-4A2A-4E3E-A2F4-21E6919FB185}" dt="2021-04-22T21:47:14.092" v="5" actId="20577"/>
          <ac:spMkLst>
            <pc:docMk/>
            <pc:sldMk cId="1168687447" sldId="1116"/>
            <ac:spMk id="3" creationId="{D2F4F730-4095-444D-89DE-3CDDAB12260A}"/>
          </ac:spMkLst>
        </pc:spChg>
      </pc:sldChg>
      <pc:sldChg chg="modSp">
        <pc:chgData name="Neha kramer" userId="" providerId="" clId="Web-{503ABA37-4A2A-4E3E-A2F4-21E6919FB185}" dt="2021-04-22T22:18:59.373" v="662"/>
        <pc:sldMkLst>
          <pc:docMk/>
          <pc:sldMk cId="3842630665" sldId="1120"/>
        </pc:sldMkLst>
        <pc:graphicFrameChg chg="mod modGraphic">
          <ac:chgData name="Neha kramer" userId="" providerId="" clId="Web-{503ABA37-4A2A-4E3E-A2F4-21E6919FB185}" dt="2021-04-22T22:18:59.373" v="662"/>
          <ac:graphicFrameMkLst>
            <pc:docMk/>
            <pc:sldMk cId="3842630665" sldId="1120"/>
            <ac:graphicFrameMk id="4" creationId="{00000000-0000-0000-0000-000000000000}"/>
          </ac:graphicFrameMkLst>
        </pc:graphicFrameChg>
      </pc:sldChg>
      <pc:sldChg chg="modSp">
        <pc:chgData name="Neha kramer" userId="" providerId="" clId="Web-{503ABA37-4A2A-4E3E-A2F4-21E6919FB185}" dt="2021-04-22T21:51:24.699" v="35" actId="1076"/>
        <pc:sldMkLst>
          <pc:docMk/>
          <pc:sldMk cId="395417893" sldId="1121"/>
        </pc:sldMkLst>
        <pc:spChg chg="mod">
          <ac:chgData name="Neha kramer" userId="" providerId="" clId="Web-{503ABA37-4A2A-4E3E-A2F4-21E6919FB185}" dt="2021-04-22T21:51:21.777" v="34" actId="1076"/>
          <ac:spMkLst>
            <pc:docMk/>
            <pc:sldMk cId="395417893" sldId="1121"/>
            <ac:spMk id="2" creationId="{00000000-0000-0000-0000-000000000000}"/>
          </ac:spMkLst>
        </pc:spChg>
        <pc:spChg chg="mod">
          <ac:chgData name="Neha kramer" userId="" providerId="" clId="Web-{503ABA37-4A2A-4E3E-A2F4-21E6919FB185}" dt="2021-04-22T21:51:24.699" v="35" actId="1076"/>
          <ac:spMkLst>
            <pc:docMk/>
            <pc:sldMk cId="395417893" sldId="1121"/>
            <ac:spMk id="7" creationId="{00000000-0000-0000-0000-000000000000}"/>
          </ac:spMkLst>
        </pc:spChg>
      </pc:sldChg>
      <pc:sldChg chg="modSp">
        <pc:chgData name="Neha kramer" userId="" providerId="" clId="Web-{503ABA37-4A2A-4E3E-A2F4-21E6919FB185}" dt="2021-04-22T22:08:28.175" v="269" actId="20577"/>
        <pc:sldMkLst>
          <pc:docMk/>
          <pc:sldMk cId="3553965714" sldId="1122"/>
        </pc:sldMkLst>
        <pc:spChg chg="mod">
          <ac:chgData name="Neha kramer" userId="" providerId="" clId="Web-{503ABA37-4A2A-4E3E-A2F4-21E6919FB185}" dt="2021-04-22T22:08:28.175" v="269" actId="20577"/>
          <ac:spMkLst>
            <pc:docMk/>
            <pc:sldMk cId="3553965714" sldId="1122"/>
            <ac:spMk id="4" creationId="{00000000-0000-0000-0000-000000000000}"/>
          </ac:spMkLst>
        </pc:spChg>
      </pc:sldChg>
      <pc:sldChg chg="modSp">
        <pc:chgData name="Neha kramer" userId="" providerId="" clId="Web-{503ABA37-4A2A-4E3E-A2F4-21E6919FB185}" dt="2021-04-22T22:10:20.893" v="296" actId="20577"/>
        <pc:sldMkLst>
          <pc:docMk/>
          <pc:sldMk cId="2126103536" sldId="1123"/>
        </pc:sldMkLst>
        <pc:spChg chg="mod">
          <ac:chgData name="Neha kramer" userId="" providerId="" clId="Web-{503ABA37-4A2A-4E3E-A2F4-21E6919FB185}" dt="2021-04-22T22:09:31.737" v="287" actId="20577"/>
          <ac:spMkLst>
            <pc:docMk/>
            <pc:sldMk cId="2126103536" sldId="1123"/>
            <ac:spMk id="4" creationId="{00000000-0000-0000-0000-000000000000}"/>
          </ac:spMkLst>
        </pc:spChg>
        <pc:spChg chg="mod">
          <ac:chgData name="Neha kramer" userId="" providerId="" clId="Web-{503ABA37-4A2A-4E3E-A2F4-21E6919FB185}" dt="2021-04-22T22:10:20.893" v="296" actId="20577"/>
          <ac:spMkLst>
            <pc:docMk/>
            <pc:sldMk cId="2126103536" sldId="1123"/>
            <ac:spMk id="11" creationId="{5D8D1D68-6A92-4248-84A2-C61AB27C2C19}"/>
          </ac:spMkLst>
        </pc:spChg>
      </pc:sldChg>
      <pc:sldChg chg="add del">
        <pc:chgData name="Neha kramer" userId="" providerId="" clId="Web-{503ABA37-4A2A-4E3E-A2F4-21E6919FB185}" dt="2021-04-22T22:24:34.635" v="845"/>
        <pc:sldMkLst>
          <pc:docMk/>
          <pc:sldMk cId="3740597901" sldId="1124"/>
        </pc:sldMkLst>
      </pc:sldChg>
      <pc:sldChg chg="addSp delSp modSp add replId">
        <pc:chgData name="Neha kramer" userId="" providerId="" clId="Web-{503ABA37-4A2A-4E3E-A2F4-21E6919FB185}" dt="2021-04-22T21:57:24.993" v="150" actId="20577"/>
        <pc:sldMkLst>
          <pc:docMk/>
          <pc:sldMk cId="1730275292" sldId="1125"/>
        </pc:sldMkLst>
        <pc:spChg chg="mod">
          <ac:chgData name="Neha kramer" userId="" providerId="" clId="Web-{503ABA37-4A2A-4E3E-A2F4-21E6919FB185}" dt="2021-04-22T21:55:23.994" v="53" actId="20577"/>
          <ac:spMkLst>
            <pc:docMk/>
            <pc:sldMk cId="1730275292" sldId="1125"/>
            <ac:spMk id="2" creationId="{8EDB84D1-8F37-624D-9DDD-9E7557C25ABA}"/>
          </ac:spMkLst>
        </pc:spChg>
        <pc:spChg chg="mod">
          <ac:chgData name="Neha kramer" userId="" providerId="" clId="Web-{503ABA37-4A2A-4E3E-A2F4-21E6919FB185}" dt="2021-04-22T21:57:24.993" v="150" actId="20577"/>
          <ac:spMkLst>
            <pc:docMk/>
            <pc:sldMk cId="1730275292" sldId="1125"/>
            <ac:spMk id="3" creationId="{D2F4F730-4095-444D-89DE-3CDDAB12260A}"/>
          </ac:spMkLst>
        </pc:spChg>
        <pc:graphicFrameChg chg="add del mod">
          <ac:chgData name="Neha kramer" userId="" providerId="" clId="Web-{503ABA37-4A2A-4E3E-A2F4-21E6919FB185}" dt="2021-04-22T21:56:11.837" v="101"/>
          <ac:graphicFrameMkLst>
            <pc:docMk/>
            <pc:sldMk cId="1730275292" sldId="1125"/>
            <ac:graphicFrameMk id="5" creationId="{219B3F3F-A962-4CA7-B919-E9D6EA864309}"/>
          </ac:graphicFrameMkLst>
        </pc:graphicFrameChg>
      </pc:sldChg>
    </pc:docChg>
  </pc:docChgLst>
  <pc:docChgLst>
    <pc:chgData clId="Web-{18439147-3914-4B82-9364-4B1C43FF3520}"/>
    <pc:docChg chg="modSld">
      <pc:chgData name="" userId="" providerId="" clId="Web-{18439147-3914-4B82-9364-4B1C43FF3520}" dt="2020-01-05T20:59:13.823" v="0" actId="20577"/>
      <pc:docMkLst>
        <pc:docMk/>
      </pc:docMkLst>
      <pc:sldChg chg="modSp">
        <pc:chgData name="" userId="" providerId="" clId="Web-{18439147-3914-4B82-9364-4B1C43FF3520}" dt="2020-01-05T20:59:13.823" v="0" actId="20577"/>
        <pc:sldMkLst>
          <pc:docMk/>
          <pc:sldMk cId="1999639924" sldId="689"/>
        </pc:sldMkLst>
        <pc:spChg chg="mod">
          <ac:chgData name="" userId="" providerId="" clId="Web-{18439147-3914-4B82-9364-4B1C43FF3520}" dt="2020-01-05T20:59:13.823" v="0" actId="20577"/>
          <ac:spMkLst>
            <pc:docMk/>
            <pc:sldMk cId="1999639924" sldId="689"/>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C1B6CD-D5C5-4C8F-9D5B-C370C297E322}"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42A82E8D-DC11-4182-BEE0-1E923D92BE5A}">
      <dgm:prSet phldrT="[Text]" custT="1"/>
      <dgm:spPr/>
      <dgm:t>
        <a:bodyPr/>
        <a:lstStyle/>
        <a:p>
          <a:r>
            <a:rPr lang="en-US" sz="1800" b="0" dirty="0">
              <a:solidFill>
                <a:srgbClr val="FFC000"/>
              </a:solidFill>
              <a:latin typeface="+mn-lt"/>
            </a:rPr>
            <a:t>Clinician Agenda:</a:t>
          </a:r>
        </a:p>
        <a:p>
          <a:r>
            <a:rPr lang="en-US" sz="1600" b="0" dirty="0">
              <a:latin typeface="+mn-lt"/>
            </a:rPr>
            <a:t>Explain the diagnosis, treatment options and prognosis</a:t>
          </a:r>
        </a:p>
      </dgm:t>
    </dgm:pt>
    <dgm:pt modelId="{9830090E-B770-4AE8-BBD1-3E70AD1986AD}" type="parTrans" cxnId="{692BB887-EE0C-4807-9D99-BAA71EB79BFB}">
      <dgm:prSet/>
      <dgm:spPr/>
      <dgm:t>
        <a:bodyPr/>
        <a:lstStyle/>
        <a:p>
          <a:endParaRPr lang="en-US"/>
        </a:p>
      </dgm:t>
    </dgm:pt>
    <dgm:pt modelId="{1202DFC6-B1D7-4533-9425-F652ADC27B30}" type="sibTrans" cxnId="{692BB887-EE0C-4807-9D99-BAA71EB79BFB}">
      <dgm:prSet/>
      <dgm:spPr/>
      <dgm:t>
        <a:bodyPr/>
        <a:lstStyle/>
        <a:p>
          <a:endParaRPr lang="en-US"/>
        </a:p>
      </dgm:t>
    </dgm:pt>
    <dgm:pt modelId="{2DB4C062-006A-433C-B946-00026384F3DC}">
      <dgm:prSet phldrT="[Text]" custT="1"/>
      <dgm:spPr/>
      <dgm:t>
        <a:bodyPr/>
        <a:lstStyle/>
        <a:p>
          <a:r>
            <a:rPr lang="en-US" sz="1800" b="1" dirty="0">
              <a:solidFill>
                <a:srgbClr val="FFC000"/>
              </a:solidFill>
              <a:latin typeface="+mn-lt"/>
            </a:rPr>
            <a:t>Patient’s Agenda: </a:t>
          </a:r>
        </a:p>
        <a:p>
          <a:r>
            <a:rPr lang="en-US" sz="1400" dirty="0">
              <a:latin typeface="+mn-lt"/>
            </a:rPr>
            <a:t>What it means to be ill</a:t>
          </a:r>
        </a:p>
        <a:p>
          <a:r>
            <a:rPr lang="en-US" sz="1400" dirty="0">
              <a:latin typeface="+mn-lt"/>
            </a:rPr>
            <a:t>Effect on family</a:t>
          </a:r>
        </a:p>
        <a:p>
          <a:r>
            <a:rPr lang="en-US" sz="1400" dirty="0">
              <a:latin typeface="+mn-lt"/>
            </a:rPr>
            <a:t>Need for information</a:t>
          </a:r>
        </a:p>
        <a:p>
          <a:r>
            <a:rPr lang="en-US" sz="1400" dirty="0">
              <a:latin typeface="+mn-lt"/>
            </a:rPr>
            <a:t>Degree to which they want to participate in the treatment plan</a:t>
          </a:r>
        </a:p>
      </dgm:t>
    </dgm:pt>
    <dgm:pt modelId="{77127BBF-3085-4BEF-87D1-C6363460DD55}" type="parTrans" cxnId="{A9D29CEF-2E7C-4D26-A531-B58489CD929E}">
      <dgm:prSet/>
      <dgm:spPr/>
      <dgm:t>
        <a:bodyPr/>
        <a:lstStyle/>
        <a:p>
          <a:endParaRPr lang="en-US"/>
        </a:p>
      </dgm:t>
    </dgm:pt>
    <dgm:pt modelId="{0846980E-A8EB-437F-9E1A-2F48F9E5F704}" type="sibTrans" cxnId="{A9D29CEF-2E7C-4D26-A531-B58489CD929E}">
      <dgm:prSet/>
      <dgm:spPr/>
      <dgm:t>
        <a:bodyPr/>
        <a:lstStyle/>
        <a:p>
          <a:endParaRPr lang="en-US"/>
        </a:p>
      </dgm:t>
    </dgm:pt>
    <dgm:pt modelId="{E84CA795-302F-4B17-80DE-400E153D4006}">
      <dgm:prSet phldrT="[Text]" custT="1"/>
      <dgm:spPr/>
      <dgm:t>
        <a:bodyPr/>
        <a:lstStyle/>
        <a:p>
          <a:r>
            <a:rPr lang="en-US" sz="2000" b="0" dirty="0">
              <a:solidFill>
                <a:srgbClr val="FFC000"/>
              </a:solidFill>
              <a:latin typeface="+mn-lt"/>
            </a:rPr>
            <a:t>High Quality Communication</a:t>
          </a:r>
        </a:p>
      </dgm:t>
    </dgm:pt>
    <dgm:pt modelId="{51ABF62F-3879-4D6C-B962-AE55B0694ADA}" type="parTrans" cxnId="{9A6CC9C5-0E7C-4836-AA37-A4E081B8863A}">
      <dgm:prSet/>
      <dgm:spPr/>
      <dgm:t>
        <a:bodyPr/>
        <a:lstStyle/>
        <a:p>
          <a:endParaRPr lang="en-US"/>
        </a:p>
      </dgm:t>
    </dgm:pt>
    <dgm:pt modelId="{88594353-F183-44A1-AA01-53556120229A}" type="sibTrans" cxnId="{9A6CC9C5-0E7C-4836-AA37-A4E081B8863A}">
      <dgm:prSet/>
      <dgm:spPr/>
      <dgm:t>
        <a:bodyPr/>
        <a:lstStyle/>
        <a:p>
          <a:endParaRPr lang="en-US"/>
        </a:p>
      </dgm:t>
    </dgm:pt>
    <dgm:pt modelId="{EC931B5E-B9B4-4222-B5F3-EDFABE2D2FBB}" type="pres">
      <dgm:prSet presAssocID="{10C1B6CD-D5C5-4C8F-9D5B-C370C297E322}" presName="linearFlow" presStyleCnt="0">
        <dgm:presLayoutVars>
          <dgm:dir/>
          <dgm:resizeHandles val="exact"/>
        </dgm:presLayoutVars>
      </dgm:prSet>
      <dgm:spPr/>
    </dgm:pt>
    <dgm:pt modelId="{7E6302B0-90EA-404B-9D18-1AF1CDA946D7}" type="pres">
      <dgm:prSet presAssocID="{42A82E8D-DC11-4182-BEE0-1E923D92BE5A}" presName="node" presStyleLbl="node1" presStyleIdx="0" presStyleCnt="3">
        <dgm:presLayoutVars>
          <dgm:bulletEnabled val="1"/>
        </dgm:presLayoutVars>
      </dgm:prSet>
      <dgm:spPr/>
    </dgm:pt>
    <dgm:pt modelId="{E1073344-4EDE-4AFC-B0AA-B39A1821791C}" type="pres">
      <dgm:prSet presAssocID="{1202DFC6-B1D7-4533-9425-F652ADC27B30}" presName="spacerL" presStyleCnt="0"/>
      <dgm:spPr/>
    </dgm:pt>
    <dgm:pt modelId="{0205F549-50CC-42E3-AF8A-154865705AEA}" type="pres">
      <dgm:prSet presAssocID="{1202DFC6-B1D7-4533-9425-F652ADC27B30}" presName="sibTrans" presStyleLbl="sibTrans2D1" presStyleIdx="0" presStyleCnt="2" custScaleX="22167" custScaleY="24201"/>
      <dgm:spPr/>
    </dgm:pt>
    <dgm:pt modelId="{3258E814-2113-444E-A327-70CBB7D9D11F}" type="pres">
      <dgm:prSet presAssocID="{1202DFC6-B1D7-4533-9425-F652ADC27B30}" presName="spacerR" presStyleCnt="0"/>
      <dgm:spPr/>
    </dgm:pt>
    <dgm:pt modelId="{25552DF3-0AA8-4794-A8C1-05E1A6EA76AD}" type="pres">
      <dgm:prSet presAssocID="{2DB4C062-006A-433C-B946-00026384F3DC}" presName="node" presStyleLbl="node1" presStyleIdx="1" presStyleCnt="3">
        <dgm:presLayoutVars>
          <dgm:bulletEnabled val="1"/>
        </dgm:presLayoutVars>
      </dgm:prSet>
      <dgm:spPr/>
    </dgm:pt>
    <dgm:pt modelId="{AF2B41AF-75E5-4270-BE21-1DADD0C5B880}" type="pres">
      <dgm:prSet presAssocID="{0846980E-A8EB-437F-9E1A-2F48F9E5F704}" presName="spacerL" presStyleCnt="0"/>
      <dgm:spPr/>
    </dgm:pt>
    <dgm:pt modelId="{FB504E8B-EF4E-4FFA-8773-2D7486064D04}" type="pres">
      <dgm:prSet presAssocID="{0846980E-A8EB-437F-9E1A-2F48F9E5F704}" presName="sibTrans" presStyleLbl="sibTrans2D1" presStyleIdx="1" presStyleCnt="2" custScaleX="22643" custScaleY="43019"/>
      <dgm:spPr/>
    </dgm:pt>
    <dgm:pt modelId="{50C1F29F-CB77-47D6-9C9B-0DD0C805EDFB}" type="pres">
      <dgm:prSet presAssocID="{0846980E-A8EB-437F-9E1A-2F48F9E5F704}" presName="spacerR" presStyleCnt="0"/>
      <dgm:spPr/>
    </dgm:pt>
    <dgm:pt modelId="{90E705E4-B2DF-4326-AC00-80F0542C5046}" type="pres">
      <dgm:prSet presAssocID="{E84CA795-302F-4B17-80DE-400E153D4006}" presName="node" presStyleLbl="node1" presStyleIdx="2" presStyleCnt="3" custLinFactNeighborX="-4324" custLinFactNeighborY="1165">
        <dgm:presLayoutVars>
          <dgm:bulletEnabled val="1"/>
        </dgm:presLayoutVars>
      </dgm:prSet>
      <dgm:spPr/>
    </dgm:pt>
  </dgm:ptLst>
  <dgm:cxnLst>
    <dgm:cxn modelId="{62CBE52F-44E8-46EF-8C0D-B6FB112F04C2}" type="presOf" srcId="{2DB4C062-006A-433C-B946-00026384F3DC}" destId="{25552DF3-0AA8-4794-A8C1-05E1A6EA76AD}" srcOrd="0" destOrd="0" presId="urn:microsoft.com/office/officeart/2005/8/layout/equation1"/>
    <dgm:cxn modelId="{2A612331-1E0E-49E8-9972-6FD2E8E7B746}" type="presOf" srcId="{0846980E-A8EB-437F-9E1A-2F48F9E5F704}" destId="{FB504E8B-EF4E-4FFA-8773-2D7486064D04}" srcOrd="0" destOrd="0" presId="urn:microsoft.com/office/officeart/2005/8/layout/equation1"/>
    <dgm:cxn modelId="{873D895D-03E6-4671-91BD-DE173CCB75FF}" type="presOf" srcId="{E84CA795-302F-4B17-80DE-400E153D4006}" destId="{90E705E4-B2DF-4326-AC00-80F0542C5046}" srcOrd="0" destOrd="0" presId="urn:microsoft.com/office/officeart/2005/8/layout/equation1"/>
    <dgm:cxn modelId="{A18DEA51-0FA6-458C-AD30-623BF8CE8BB5}" type="presOf" srcId="{42A82E8D-DC11-4182-BEE0-1E923D92BE5A}" destId="{7E6302B0-90EA-404B-9D18-1AF1CDA946D7}" srcOrd="0" destOrd="0" presId="urn:microsoft.com/office/officeart/2005/8/layout/equation1"/>
    <dgm:cxn modelId="{692BB887-EE0C-4807-9D99-BAA71EB79BFB}" srcId="{10C1B6CD-D5C5-4C8F-9D5B-C370C297E322}" destId="{42A82E8D-DC11-4182-BEE0-1E923D92BE5A}" srcOrd="0" destOrd="0" parTransId="{9830090E-B770-4AE8-BBD1-3E70AD1986AD}" sibTransId="{1202DFC6-B1D7-4533-9425-F652ADC27B30}"/>
    <dgm:cxn modelId="{E679D794-A389-4A62-AF98-5D05DAE0393D}" type="presOf" srcId="{1202DFC6-B1D7-4533-9425-F652ADC27B30}" destId="{0205F549-50CC-42E3-AF8A-154865705AEA}" srcOrd="0" destOrd="0" presId="urn:microsoft.com/office/officeart/2005/8/layout/equation1"/>
    <dgm:cxn modelId="{8E06909B-A681-4620-9654-02A1A42E9695}" type="presOf" srcId="{10C1B6CD-D5C5-4C8F-9D5B-C370C297E322}" destId="{EC931B5E-B9B4-4222-B5F3-EDFABE2D2FBB}" srcOrd="0" destOrd="0" presId="urn:microsoft.com/office/officeart/2005/8/layout/equation1"/>
    <dgm:cxn modelId="{9A6CC9C5-0E7C-4836-AA37-A4E081B8863A}" srcId="{10C1B6CD-D5C5-4C8F-9D5B-C370C297E322}" destId="{E84CA795-302F-4B17-80DE-400E153D4006}" srcOrd="2" destOrd="0" parTransId="{51ABF62F-3879-4D6C-B962-AE55B0694ADA}" sibTransId="{88594353-F183-44A1-AA01-53556120229A}"/>
    <dgm:cxn modelId="{A9D29CEF-2E7C-4D26-A531-B58489CD929E}" srcId="{10C1B6CD-D5C5-4C8F-9D5B-C370C297E322}" destId="{2DB4C062-006A-433C-B946-00026384F3DC}" srcOrd="1" destOrd="0" parTransId="{77127BBF-3085-4BEF-87D1-C6363460DD55}" sibTransId="{0846980E-A8EB-437F-9E1A-2F48F9E5F704}"/>
    <dgm:cxn modelId="{052496DF-A3F4-414E-8B62-EFB0D318B5D4}" type="presParOf" srcId="{EC931B5E-B9B4-4222-B5F3-EDFABE2D2FBB}" destId="{7E6302B0-90EA-404B-9D18-1AF1CDA946D7}" srcOrd="0" destOrd="0" presId="urn:microsoft.com/office/officeart/2005/8/layout/equation1"/>
    <dgm:cxn modelId="{F98C8EF9-FCE4-474E-B58F-5A9D98812560}" type="presParOf" srcId="{EC931B5E-B9B4-4222-B5F3-EDFABE2D2FBB}" destId="{E1073344-4EDE-4AFC-B0AA-B39A1821791C}" srcOrd="1" destOrd="0" presId="urn:microsoft.com/office/officeart/2005/8/layout/equation1"/>
    <dgm:cxn modelId="{BBC73F32-900C-404A-B689-960A028ED3D1}" type="presParOf" srcId="{EC931B5E-B9B4-4222-B5F3-EDFABE2D2FBB}" destId="{0205F549-50CC-42E3-AF8A-154865705AEA}" srcOrd="2" destOrd="0" presId="urn:microsoft.com/office/officeart/2005/8/layout/equation1"/>
    <dgm:cxn modelId="{40DA7257-39E5-422D-8FD4-AB4C16A8AF54}" type="presParOf" srcId="{EC931B5E-B9B4-4222-B5F3-EDFABE2D2FBB}" destId="{3258E814-2113-444E-A327-70CBB7D9D11F}" srcOrd="3" destOrd="0" presId="urn:microsoft.com/office/officeart/2005/8/layout/equation1"/>
    <dgm:cxn modelId="{17A95C78-0875-4705-B4EA-FCA27F4D7E48}" type="presParOf" srcId="{EC931B5E-B9B4-4222-B5F3-EDFABE2D2FBB}" destId="{25552DF3-0AA8-4794-A8C1-05E1A6EA76AD}" srcOrd="4" destOrd="0" presId="urn:microsoft.com/office/officeart/2005/8/layout/equation1"/>
    <dgm:cxn modelId="{68E43DED-691C-4FDD-801C-7AEEBEAA6AF7}" type="presParOf" srcId="{EC931B5E-B9B4-4222-B5F3-EDFABE2D2FBB}" destId="{AF2B41AF-75E5-4270-BE21-1DADD0C5B880}" srcOrd="5" destOrd="0" presId="urn:microsoft.com/office/officeart/2005/8/layout/equation1"/>
    <dgm:cxn modelId="{C567B265-403E-4416-800E-F7D4EDD3BF11}" type="presParOf" srcId="{EC931B5E-B9B4-4222-B5F3-EDFABE2D2FBB}" destId="{FB504E8B-EF4E-4FFA-8773-2D7486064D04}" srcOrd="6" destOrd="0" presId="urn:microsoft.com/office/officeart/2005/8/layout/equation1"/>
    <dgm:cxn modelId="{BC944166-FA70-4AF3-AD37-E3C2EAFCC5F1}" type="presParOf" srcId="{EC931B5E-B9B4-4222-B5F3-EDFABE2D2FBB}" destId="{50C1F29F-CB77-47D6-9C9B-0DD0C805EDFB}" srcOrd="7" destOrd="0" presId="urn:microsoft.com/office/officeart/2005/8/layout/equation1"/>
    <dgm:cxn modelId="{FEFA9C74-7328-42CA-932E-F45F6210D4B3}" type="presParOf" srcId="{EC931B5E-B9B4-4222-B5F3-EDFABE2D2FBB}" destId="{90E705E4-B2DF-4326-AC00-80F0542C5046}"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3A3422-1765-1547-900E-3CC79E27408F}" type="doc">
      <dgm:prSet loTypeId="urn:microsoft.com/office/officeart/2005/8/layout/process2" loCatId="" qsTypeId="urn:microsoft.com/office/officeart/2005/8/quickstyle/simple4" qsCatId="simple" csTypeId="urn:microsoft.com/office/officeart/2005/8/colors/accent1_2" csCatId="accent1" phldr="1"/>
      <dgm:spPr/>
    </dgm:pt>
    <dgm:pt modelId="{8C925B4A-F13C-8444-B2A1-303EF97F477D}">
      <dgm:prSet phldrT="[Text]"/>
      <dgm:spPr/>
      <dgm:t>
        <a:bodyPr/>
        <a:lstStyle/>
        <a:p>
          <a:r>
            <a:rPr lang="en-US" dirty="0"/>
            <a:t>Setting</a:t>
          </a:r>
        </a:p>
      </dgm:t>
    </dgm:pt>
    <dgm:pt modelId="{BCDF9E46-E9D0-FF47-985D-E40237DC2FB7}" type="parTrans" cxnId="{DA5ED7FF-4E40-384B-A2FE-1D93AE2FF836}">
      <dgm:prSet/>
      <dgm:spPr/>
      <dgm:t>
        <a:bodyPr/>
        <a:lstStyle/>
        <a:p>
          <a:endParaRPr lang="en-US"/>
        </a:p>
      </dgm:t>
    </dgm:pt>
    <dgm:pt modelId="{7B8D1053-256D-5C42-B134-EC400304D205}" type="sibTrans" cxnId="{DA5ED7FF-4E40-384B-A2FE-1D93AE2FF836}">
      <dgm:prSet/>
      <dgm:spPr/>
      <dgm:t>
        <a:bodyPr/>
        <a:lstStyle/>
        <a:p>
          <a:endParaRPr lang="en-US"/>
        </a:p>
      </dgm:t>
    </dgm:pt>
    <dgm:pt modelId="{7863048E-50F8-F546-A616-BCE2889DB789}">
      <dgm:prSet phldrT="[Text]"/>
      <dgm:spPr/>
      <dgm:t>
        <a:bodyPr/>
        <a:lstStyle/>
        <a:p>
          <a:r>
            <a:rPr lang="en-US" dirty="0"/>
            <a:t>Perception</a:t>
          </a:r>
        </a:p>
      </dgm:t>
    </dgm:pt>
    <dgm:pt modelId="{517381F7-FEF9-DC48-9227-6F071F86D3AF}" type="parTrans" cxnId="{5091633E-B745-7348-90D4-12A6AAD24E79}">
      <dgm:prSet/>
      <dgm:spPr/>
      <dgm:t>
        <a:bodyPr/>
        <a:lstStyle/>
        <a:p>
          <a:endParaRPr lang="en-US"/>
        </a:p>
      </dgm:t>
    </dgm:pt>
    <dgm:pt modelId="{53B14BCA-0CED-5A49-A8EF-EB35358F149C}" type="sibTrans" cxnId="{5091633E-B745-7348-90D4-12A6AAD24E79}">
      <dgm:prSet/>
      <dgm:spPr/>
      <dgm:t>
        <a:bodyPr/>
        <a:lstStyle/>
        <a:p>
          <a:endParaRPr lang="en-US"/>
        </a:p>
      </dgm:t>
    </dgm:pt>
    <dgm:pt modelId="{4956E72F-9695-4C76-9458-4D70A13FCA00}">
      <dgm:prSet phldrT="[Text]"/>
      <dgm:spPr/>
      <dgm:t>
        <a:bodyPr/>
        <a:lstStyle/>
        <a:p>
          <a:r>
            <a:rPr lang="en-US" dirty="0"/>
            <a:t>Emotions</a:t>
          </a:r>
        </a:p>
      </dgm:t>
    </dgm:pt>
    <dgm:pt modelId="{2A8276B4-0CCB-4A85-BA8F-ACED88ECD4BB}" type="parTrans" cxnId="{7528B458-154B-4323-9C66-3398E250AB9A}">
      <dgm:prSet/>
      <dgm:spPr/>
      <dgm:t>
        <a:bodyPr/>
        <a:lstStyle/>
        <a:p>
          <a:endParaRPr lang="en-US"/>
        </a:p>
      </dgm:t>
    </dgm:pt>
    <dgm:pt modelId="{18655906-F6EB-4317-93C5-5F259BB8C88A}" type="sibTrans" cxnId="{7528B458-154B-4323-9C66-3398E250AB9A}">
      <dgm:prSet/>
      <dgm:spPr/>
      <dgm:t>
        <a:bodyPr/>
        <a:lstStyle/>
        <a:p>
          <a:endParaRPr lang="en-US"/>
        </a:p>
      </dgm:t>
    </dgm:pt>
    <dgm:pt modelId="{F664AEF1-603F-C148-89C4-60B5B4DD5AE3}">
      <dgm:prSet phldrT="[Text]"/>
      <dgm:spPr/>
      <dgm:t>
        <a:bodyPr/>
        <a:lstStyle/>
        <a:p>
          <a:r>
            <a:rPr lang="en-US" dirty="0"/>
            <a:t>Invitation</a:t>
          </a:r>
        </a:p>
      </dgm:t>
    </dgm:pt>
    <dgm:pt modelId="{DDDED3B7-370A-E047-8480-1608FCB60459}" type="sibTrans" cxnId="{7981C4C6-BB58-8049-85D8-82AB135DE124}">
      <dgm:prSet/>
      <dgm:spPr/>
      <dgm:t>
        <a:bodyPr/>
        <a:lstStyle/>
        <a:p>
          <a:endParaRPr lang="en-US"/>
        </a:p>
      </dgm:t>
    </dgm:pt>
    <dgm:pt modelId="{124F5FA2-8E26-9441-B03F-5E687C2398DB}" type="parTrans" cxnId="{7981C4C6-BB58-8049-85D8-82AB135DE124}">
      <dgm:prSet/>
      <dgm:spPr/>
      <dgm:t>
        <a:bodyPr/>
        <a:lstStyle/>
        <a:p>
          <a:endParaRPr lang="en-US"/>
        </a:p>
      </dgm:t>
    </dgm:pt>
    <dgm:pt modelId="{9236C178-E543-43BF-9DEC-D699878C54A3}">
      <dgm:prSet phldrT="[Text]"/>
      <dgm:spPr/>
      <dgm:t>
        <a:bodyPr/>
        <a:lstStyle/>
        <a:p>
          <a:r>
            <a:rPr lang="en-US" dirty="0"/>
            <a:t>Knowledge</a:t>
          </a:r>
        </a:p>
      </dgm:t>
    </dgm:pt>
    <dgm:pt modelId="{9CE26692-DC9B-46E0-8732-4096022C9675}" type="sibTrans" cxnId="{723EDFAF-60B7-4DA2-936C-4AC97A65BF2B}">
      <dgm:prSet/>
      <dgm:spPr/>
      <dgm:t>
        <a:bodyPr/>
        <a:lstStyle/>
        <a:p>
          <a:endParaRPr lang="en-US"/>
        </a:p>
      </dgm:t>
    </dgm:pt>
    <dgm:pt modelId="{32FE5247-886C-4147-8609-0249E3D61364}" type="parTrans" cxnId="{723EDFAF-60B7-4DA2-936C-4AC97A65BF2B}">
      <dgm:prSet/>
      <dgm:spPr/>
      <dgm:t>
        <a:bodyPr/>
        <a:lstStyle/>
        <a:p>
          <a:endParaRPr lang="en-US"/>
        </a:p>
      </dgm:t>
    </dgm:pt>
    <dgm:pt modelId="{1D324D3D-96D8-4134-AEC6-70A6861B89A6}">
      <dgm:prSet phldrT="[Text]"/>
      <dgm:spPr/>
      <dgm:t>
        <a:bodyPr/>
        <a:lstStyle/>
        <a:p>
          <a:r>
            <a:rPr lang="en-US" dirty="0"/>
            <a:t>Summarize</a:t>
          </a:r>
        </a:p>
      </dgm:t>
    </dgm:pt>
    <dgm:pt modelId="{8BE57B99-05BC-4E30-BAE7-6DC07152098C}" type="parTrans" cxnId="{28F3DC2C-BDE3-4461-AD88-F13C749D28C3}">
      <dgm:prSet/>
      <dgm:spPr/>
      <dgm:t>
        <a:bodyPr/>
        <a:lstStyle/>
        <a:p>
          <a:endParaRPr lang="en-US"/>
        </a:p>
      </dgm:t>
    </dgm:pt>
    <dgm:pt modelId="{18D58475-4732-41BA-8AEB-D5537AE81A15}" type="sibTrans" cxnId="{28F3DC2C-BDE3-4461-AD88-F13C749D28C3}">
      <dgm:prSet/>
      <dgm:spPr/>
      <dgm:t>
        <a:bodyPr/>
        <a:lstStyle/>
        <a:p>
          <a:endParaRPr lang="en-US"/>
        </a:p>
      </dgm:t>
    </dgm:pt>
    <dgm:pt modelId="{DED5D3B5-32E7-7C45-AE42-028216ADB3AB}" type="pres">
      <dgm:prSet presAssocID="{973A3422-1765-1547-900E-3CC79E27408F}" presName="linearFlow" presStyleCnt="0">
        <dgm:presLayoutVars>
          <dgm:resizeHandles val="exact"/>
        </dgm:presLayoutVars>
      </dgm:prSet>
      <dgm:spPr/>
    </dgm:pt>
    <dgm:pt modelId="{8DDF0C5E-7822-C44A-A418-6AF34245CD16}" type="pres">
      <dgm:prSet presAssocID="{8C925B4A-F13C-8444-B2A1-303EF97F477D}" presName="node" presStyleLbl="node1" presStyleIdx="0" presStyleCnt="6">
        <dgm:presLayoutVars>
          <dgm:bulletEnabled val="1"/>
        </dgm:presLayoutVars>
      </dgm:prSet>
      <dgm:spPr/>
    </dgm:pt>
    <dgm:pt modelId="{3BC75F85-542B-BA4E-A124-28D1E5522D45}" type="pres">
      <dgm:prSet presAssocID="{7B8D1053-256D-5C42-B134-EC400304D205}" presName="sibTrans" presStyleLbl="sibTrans2D1" presStyleIdx="0" presStyleCnt="5"/>
      <dgm:spPr/>
    </dgm:pt>
    <dgm:pt modelId="{3B4058A4-737F-454B-B39A-3D550F319132}" type="pres">
      <dgm:prSet presAssocID="{7B8D1053-256D-5C42-B134-EC400304D205}" presName="connectorText" presStyleLbl="sibTrans2D1" presStyleIdx="0" presStyleCnt="5"/>
      <dgm:spPr/>
    </dgm:pt>
    <dgm:pt modelId="{71CBA120-77CF-8C47-BE04-B9D72C7F36AC}" type="pres">
      <dgm:prSet presAssocID="{7863048E-50F8-F546-A616-BCE2889DB789}" presName="node" presStyleLbl="node1" presStyleIdx="1" presStyleCnt="6">
        <dgm:presLayoutVars>
          <dgm:bulletEnabled val="1"/>
        </dgm:presLayoutVars>
      </dgm:prSet>
      <dgm:spPr/>
    </dgm:pt>
    <dgm:pt modelId="{E05A65DD-D2CC-E345-A25D-C81AB4AAF388}" type="pres">
      <dgm:prSet presAssocID="{53B14BCA-0CED-5A49-A8EF-EB35358F149C}" presName="sibTrans" presStyleLbl="sibTrans2D1" presStyleIdx="1" presStyleCnt="5"/>
      <dgm:spPr/>
    </dgm:pt>
    <dgm:pt modelId="{35D9E4F2-CB49-074F-9757-0DEEF5962292}" type="pres">
      <dgm:prSet presAssocID="{53B14BCA-0CED-5A49-A8EF-EB35358F149C}" presName="connectorText" presStyleLbl="sibTrans2D1" presStyleIdx="1" presStyleCnt="5"/>
      <dgm:spPr/>
    </dgm:pt>
    <dgm:pt modelId="{9B2892F7-74A7-8C41-93C6-DFD2E49EE505}" type="pres">
      <dgm:prSet presAssocID="{F664AEF1-603F-C148-89C4-60B5B4DD5AE3}" presName="node" presStyleLbl="node1" presStyleIdx="2" presStyleCnt="6">
        <dgm:presLayoutVars>
          <dgm:bulletEnabled val="1"/>
        </dgm:presLayoutVars>
      </dgm:prSet>
      <dgm:spPr/>
    </dgm:pt>
    <dgm:pt modelId="{BDDAD5B6-8853-48D9-82F2-F62DE22B7163}" type="pres">
      <dgm:prSet presAssocID="{DDDED3B7-370A-E047-8480-1608FCB60459}" presName="sibTrans" presStyleLbl="sibTrans2D1" presStyleIdx="2" presStyleCnt="5"/>
      <dgm:spPr/>
    </dgm:pt>
    <dgm:pt modelId="{F09A6E8A-1444-4810-B16E-4FC1B102710B}" type="pres">
      <dgm:prSet presAssocID="{DDDED3B7-370A-E047-8480-1608FCB60459}" presName="connectorText" presStyleLbl="sibTrans2D1" presStyleIdx="2" presStyleCnt="5"/>
      <dgm:spPr/>
    </dgm:pt>
    <dgm:pt modelId="{569F5EA8-3A31-4AE2-9982-09BAFCAAEEEF}" type="pres">
      <dgm:prSet presAssocID="{9236C178-E543-43BF-9DEC-D699878C54A3}" presName="node" presStyleLbl="node1" presStyleIdx="3" presStyleCnt="6">
        <dgm:presLayoutVars>
          <dgm:bulletEnabled val="1"/>
        </dgm:presLayoutVars>
      </dgm:prSet>
      <dgm:spPr/>
    </dgm:pt>
    <dgm:pt modelId="{A0ECB7F6-277D-49E1-872C-B30EC1F268B3}" type="pres">
      <dgm:prSet presAssocID="{9CE26692-DC9B-46E0-8732-4096022C9675}" presName="sibTrans" presStyleLbl="sibTrans2D1" presStyleIdx="3" presStyleCnt="5"/>
      <dgm:spPr/>
    </dgm:pt>
    <dgm:pt modelId="{C1723A6F-6614-4942-ABF4-C90290C70E24}" type="pres">
      <dgm:prSet presAssocID="{9CE26692-DC9B-46E0-8732-4096022C9675}" presName="connectorText" presStyleLbl="sibTrans2D1" presStyleIdx="3" presStyleCnt="5"/>
      <dgm:spPr/>
    </dgm:pt>
    <dgm:pt modelId="{73C83D88-AC21-4AFA-A34B-85722BB6A546}" type="pres">
      <dgm:prSet presAssocID="{4956E72F-9695-4C76-9458-4D70A13FCA00}" presName="node" presStyleLbl="node1" presStyleIdx="4" presStyleCnt="6">
        <dgm:presLayoutVars>
          <dgm:bulletEnabled val="1"/>
        </dgm:presLayoutVars>
      </dgm:prSet>
      <dgm:spPr/>
    </dgm:pt>
    <dgm:pt modelId="{6F0AFA6A-F064-46F6-B256-EF0E982E84D9}" type="pres">
      <dgm:prSet presAssocID="{18655906-F6EB-4317-93C5-5F259BB8C88A}" presName="sibTrans" presStyleLbl="sibTrans2D1" presStyleIdx="4" presStyleCnt="5"/>
      <dgm:spPr/>
    </dgm:pt>
    <dgm:pt modelId="{25F40B0E-377B-4D05-B106-76D3434EDA6D}" type="pres">
      <dgm:prSet presAssocID="{18655906-F6EB-4317-93C5-5F259BB8C88A}" presName="connectorText" presStyleLbl="sibTrans2D1" presStyleIdx="4" presStyleCnt="5"/>
      <dgm:spPr/>
    </dgm:pt>
    <dgm:pt modelId="{36D2213C-569F-42DD-9D10-1EC390247BEA}" type="pres">
      <dgm:prSet presAssocID="{1D324D3D-96D8-4134-AEC6-70A6861B89A6}" presName="node" presStyleLbl="node1" presStyleIdx="5" presStyleCnt="6">
        <dgm:presLayoutVars>
          <dgm:bulletEnabled val="1"/>
        </dgm:presLayoutVars>
      </dgm:prSet>
      <dgm:spPr/>
    </dgm:pt>
  </dgm:ptLst>
  <dgm:cxnLst>
    <dgm:cxn modelId="{249FE506-E99A-4768-8AB7-0F0D1AF366E6}" type="presOf" srcId="{7B8D1053-256D-5C42-B134-EC400304D205}" destId="{3BC75F85-542B-BA4E-A124-28D1E5522D45}" srcOrd="0" destOrd="0" presId="urn:microsoft.com/office/officeart/2005/8/layout/process2"/>
    <dgm:cxn modelId="{DED8CE13-5C5D-428B-A6F9-E67C20D95E67}" type="presOf" srcId="{F664AEF1-603F-C148-89C4-60B5B4DD5AE3}" destId="{9B2892F7-74A7-8C41-93C6-DFD2E49EE505}" srcOrd="0" destOrd="0" presId="urn:microsoft.com/office/officeart/2005/8/layout/process2"/>
    <dgm:cxn modelId="{48F9681A-5831-467E-9092-A86C3D033717}" type="presOf" srcId="{4956E72F-9695-4C76-9458-4D70A13FCA00}" destId="{73C83D88-AC21-4AFA-A34B-85722BB6A546}" srcOrd="0" destOrd="0" presId="urn:microsoft.com/office/officeart/2005/8/layout/process2"/>
    <dgm:cxn modelId="{28F3DC2C-BDE3-4461-AD88-F13C749D28C3}" srcId="{973A3422-1765-1547-900E-3CC79E27408F}" destId="{1D324D3D-96D8-4134-AEC6-70A6861B89A6}" srcOrd="5" destOrd="0" parTransId="{8BE57B99-05BC-4E30-BAE7-6DC07152098C}" sibTransId="{18D58475-4732-41BA-8AEB-D5537AE81A15}"/>
    <dgm:cxn modelId="{E924622E-CA19-47BE-9158-7D1B5DF0E5A0}" type="presOf" srcId="{9CE26692-DC9B-46E0-8732-4096022C9675}" destId="{C1723A6F-6614-4942-ABF4-C90290C70E24}" srcOrd="1" destOrd="0" presId="urn:microsoft.com/office/officeart/2005/8/layout/process2"/>
    <dgm:cxn modelId="{5091633E-B745-7348-90D4-12A6AAD24E79}" srcId="{973A3422-1765-1547-900E-3CC79E27408F}" destId="{7863048E-50F8-F546-A616-BCE2889DB789}" srcOrd="1" destOrd="0" parTransId="{517381F7-FEF9-DC48-9227-6F071F86D3AF}" sibTransId="{53B14BCA-0CED-5A49-A8EF-EB35358F149C}"/>
    <dgm:cxn modelId="{5BD47866-9301-485A-BFE3-106D1725AD95}" type="presOf" srcId="{53B14BCA-0CED-5A49-A8EF-EB35358F149C}" destId="{35D9E4F2-CB49-074F-9757-0DEEF5962292}" srcOrd="1" destOrd="0" presId="urn:microsoft.com/office/officeart/2005/8/layout/process2"/>
    <dgm:cxn modelId="{F5039767-45CA-4BAD-A280-F9037A0A8E58}" type="presOf" srcId="{8C925B4A-F13C-8444-B2A1-303EF97F477D}" destId="{8DDF0C5E-7822-C44A-A418-6AF34245CD16}" srcOrd="0" destOrd="0" presId="urn:microsoft.com/office/officeart/2005/8/layout/process2"/>
    <dgm:cxn modelId="{A54D844C-C962-4D8D-9421-B3A1E3019E82}" type="presOf" srcId="{DDDED3B7-370A-E047-8480-1608FCB60459}" destId="{F09A6E8A-1444-4810-B16E-4FC1B102710B}" srcOrd="1" destOrd="0" presId="urn:microsoft.com/office/officeart/2005/8/layout/process2"/>
    <dgm:cxn modelId="{1CBF4755-447A-4C81-9A60-BC789077D9D1}" type="presOf" srcId="{18655906-F6EB-4317-93C5-5F259BB8C88A}" destId="{25F40B0E-377B-4D05-B106-76D3434EDA6D}" srcOrd="1" destOrd="0" presId="urn:microsoft.com/office/officeart/2005/8/layout/process2"/>
    <dgm:cxn modelId="{7528B458-154B-4323-9C66-3398E250AB9A}" srcId="{973A3422-1765-1547-900E-3CC79E27408F}" destId="{4956E72F-9695-4C76-9458-4D70A13FCA00}" srcOrd="4" destOrd="0" parTransId="{2A8276B4-0CCB-4A85-BA8F-ACED88ECD4BB}" sibTransId="{18655906-F6EB-4317-93C5-5F259BB8C88A}"/>
    <dgm:cxn modelId="{79058779-C9C0-4798-AA70-575FE4F25EF8}" type="presOf" srcId="{DDDED3B7-370A-E047-8480-1608FCB60459}" destId="{BDDAD5B6-8853-48D9-82F2-F62DE22B7163}" srcOrd="0" destOrd="0" presId="urn:microsoft.com/office/officeart/2005/8/layout/process2"/>
    <dgm:cxn modelId="{15DA3083-9A6A-42E7-B7C2-4533FAC13A62}" type="presOf" srcId="{973A3422-1765-1547-900E-3CC79E27408F}" destId="{DED5D3B5-32E7-7C45-AE42-028216ADB3AB}" srcOrd="0" destOrd="0" presId="urn:microsoft.com/office/officeart/2005/8/layout/process2"/>
    <dgm:cxn modelId="{C1284A96-DBDB-4B8E-BE21-87A06D0D3267}" type="presOf" srcId="{7B8D1053-256D-5C42-B134-EC400304D205}" destId="{3B4058A4-737F-454B-B39A-3D550F319132}" srcOrd="1" destOrd="0" presId="urn:microsoft.com/office/officeart/2005/8/layout/process2"/>
    <dgm:cxn modelId="{6F9662AC-BD63-4764-8CEC-2784E3D05156}" type="presOf" srcId="{9236C178-E543-43BF-9DEC-D699878C54A3}" destId="{569F5EA8-3A31-4AE2-9982-09BAFCAAEEEF}" srcOrd="0" destOrd="0" presId="urn:microsoft.com/office/officeart/2005/8/layout/process2"/>
    <dgm:cxn modelId="{723EDFAF-60B7-4DA2-936C-4AC97A65BF2B}" srcId="{973A3422-1765-1547-900E-3CC79E27408F}" destId="{9236C178-E543-43BF-9DEC-D699878C54A3}" srcOrd="3" destOrd="0" parTransId="{32FE5247-886C-4147-8609-0249E3D61364}" sibTransId="{9CE26692-DC9B-46E0-8732-4096022C9675}"/>
    <dgm:cxn modelId="{5BEA00C1-C95D-4BF9-8073-F6A8F67ED960}" type="presOf" srcId="{9CE26692-DC9B-46E0-8732-4096022C9675}" destId="{A0ECB7F6-277D-49E1-872C-B30EC1F268B3}" srcOrd="0" destOrd="0" presId="urn:microsoft.com/office/officeart/2005/8/layout/process2"/>
    <dgm:cxn modelId="{3E4E32C6-BB91-4BE5-8C55-7E756C667245}" type="presOf" srcId="{53B14BCA-0CED-5A49-A8EF-EB35358F149C}" destId="{E05A65DD-D2CC-E345-A25D-C81AB4AAF388}" srcOrd="0" destOrd="0" presId="urn:microsoft.com/office/officeart/2005/8/layout/process2"/>
    <dgm:cxn modelId="{7981C4C6-BB58-8049-85D8-82AB135DE124}" srcId="{973A3422-1765-1547-900E-3CC79E27408F}" destId="{F664AEF1-603F-C148-89C4-60B5B4DD5AE3}" srcOrd="2" destOrd="0" parTransId="{124F5FA2-8E26-9441-B03F-5E687C2398DB}" sibTransId="{DDDED3B7-370A-E047-8480-1608FCB60459}"/>
    <dgm:cxn modelId="{E89CCEC7-54EA-463B-8F4E-42401A94EFFF}" type="presOf" srcId="{18655906-F6EB-4317-93C5-5F259BB8C88A}" destId="{6F0AFA6A-F064-46F6-B256-EF0E982E84D9}" srcOrd="0" destOrd="0" presId="urn:microsoft.com/office/officeart/2005/8/layout/process2"/>
    <dgm:cxn modelId="{8C54DFD3-78AA-412A-B0B3-FD21D43684E2}" type="presOf" srcId="{7863048E-50F8-F546-A616-BCE2889DB789}" destId="{71CBA120-77CF-8C47-BE04-B9D72C7F36AC}" srcOrd="0" destOrd="0" presId="urn:microsoft.com/office/officeart/2005/8/layout/process2"/>
    <dgm:cxn modelId="{6A267CFA-51BF-4BA8-B6B7-2009F3E327B4}" type="presOf" srcId="{1D324D3D-96D8-4134-AEC6-70A6861B89A6}" destId="{36D2213C-569F-42DD-9D10-1EC390247BEA}" srcOrd="0" destOrd="0" presId="urn:microsoft.com/office/officeart/2005/8/layout/process2"/>
    <dgm:cxn modelId="{DA5ED7FF-4E40-384B-A2FE-1D93AE2FF836}" srcId="{973A3422-1765-1547-900E-3CC79E27408F}" destId="{8C925B4A-F13C-8444-B2A1-303EF97F477D}" srcOrd="0" destOrd="0" parTransId="{BCDF9E46-E9D0-FF47-985D-E40237DC2FB7}" sibTransId="{7B8D1053-256D-5C42-B134-EC400304D205}"/>
    <dgm:cxn modelId="{13396065-7AB3-4C80-AD25-2992B495562E}" type="presParOf" srcId="{DED5D3B5-32E7-7C45-AE42-028216ADB3AB}" destId="{8DDF0C5E-7822-C44A-A418-6AF34245CD16}" srcOrd="0" destOrd="0" presId="urn:microsoft.com/office/officeart/2005/8/layout/process2"/>
    <dgm:cxn modelId="{EB1CCEA9-5B2A-43E7-88C5-1CA7FB7A0C04}" type="presParOf" srcId="{DED5D3B5-32E7-7C45-AE42-028216ADB3AB}" destId="{3BC75F85-542B-BA4E-A124-28D1E5522D45}" srcOrd="1" destOrd="0" presId="urn:microsoft.com/office/officeart/2005/8/layout/process2"/>
    <dgm:cxn modelId="{42678098-0837-4D3D-93E2-67F919B11EA3}" type="presParOf" srcId="{3BC75F85-542B-BA4E-A124-28D1E5522D45}" destId="{3B4058A4-737F-454B-B39A-3D550F319132}" srcOrd="0" destOrd="0" presId="urn:microsoft.com/office/officeart/2005/8/layout/process2"/>
    <dgm:cxn modelId="{2B33FE30-8886-4330-8521-118BD58D38EF}" type="presParOf" srcId="{DED5D3B5-32E7-7C45-AE42-028216ADB3AB}" destId="{71CBA120-77CF-8C47-BE04-B9D72C7F36AC}" srcOrd="2" destOrd="0" presId="urn:microsoft.com/office/officeart/2005/8/layout/process2"/>
    <dgm:cxn modelId="{A7ED7F7D-63C6-41EF-BF2F-9087C4CA67CB}" type="presParOf" srcId="{DED5D3B5-32E7-7C45-AE42-028216ADB3AB}" destId="{E05A65DD-D2CC-E345-A25D-C81AB4AAF388}" srcOrd="3" destOrd="0" presId="urn:microsoft.com/office/officeart/2005/8/layout/process2"/>
    <dgm:cxn modelId="{685D0DFC-9D83-422D-9775-820C06F609F4}" type="presParOf" srcId="{E05A65DD-D2CC-E345-A25D-C81AB4AAF388}" destId="{35D9E4F2-CB49-074F-9757-0DEEF5962292}" srcOrd="0" destOrd="0" presId="urn:microsoft.com/office/officeart/2005/8/layout/process2"/>
    <dgm:cxn modelId="{453E08A1-3D76-4D82-AE54-50A79ED60FCA}" type="presParOf" srcId="{DED5D3B5-32E7-7C45-AE42-028216ADB3AB}" destId="{9B2892F7-74A7-8C41-93C6-DFD2E49EE505}" srcOrd="4" destOrd="0" presId="urn:microsoft.com/office/officeart/2005/8/layout/process2"/>
    <dgm:cxn modelId="{83FC6E87-EB57-4AAD-8A40-E591824BAEAA}" type="presParOf" srcId="{DED5D3B5-32E7-7C45-AE42-028216ADB3AB}" destId="{BDDAD5B6-8853-48D9-82F2-F62DE22B7163}" srcOrd="5" destOrd="0" presId="urn:microsoft.com/office/officeart/2005/8/layout/process2"/>
    <dgm:cxn modelId="{9F1C322B-B55C-4C3F-9DC3-544268773B13}" type="presParOf" srcId="{BDDAD5B6-8853-48D9-82F2-F62DE22B7163}" destId="{F09A6E8A-1444-4810-B16E-4FC1B102710B}" srcOrd="0" destOrd="0" presId="urn:microsoft.com/office/officeart/2005/8/layout/process2"/>
    <dgm:cxn modelId="{452A0B2B-B8FF-4F3E-BB99-DA1E118A9931}" type="presParOf" srcId="{DED5D3B5-32E7-7C45-AE42-028216ADB3AB}" destId="{569F5EA8-3A31-4AE2-9982-09BAFCAAEEEF}" srcOrd="6" destOrd="0" presId="urn:microsoft.com/office/officeart/2005/8/layout/process2"/>
    <dgm:cxn modelId="{E353C81A-C655-409E-AF7F-F15FF07C2C8C}" type="presParOf" srcId="{DED5D3B5-32E7-7C45-AE42-028216ADB3AB}" destId="{A0ECB7F6-277D-49E1-872C-B30EC1F268B3}" srcOrd="7" destOrd="0" presId="urn:microsoft.com/office/officeart/2005/8/layout/process2"/>
    <dgm:cxn modelId="{A0A01FC2-EBCD-454E-B93F-6C8FFC9C2519}" type="presParOf" srcId="{A0ECB7F6-277D-49E1-872C-B30EC1F268B3}" destId="{C1723A6F-6614-4942-ABF4-C90290C70E24}" srcOrd="0" destOrd="0" presId="urn:microsoft.com/office/officeart/2005/8/layout/process2"/>
    <dgm:cxn modelId="{C2086C58-E9A6-4F73-A09F-F063587179B2}" type="presParOf" srcId="{DED5D3B5-32E7-7C45-AE42-028216ADB3AB}" destId="{73C83D88-AC21-4AFA-A34B-85722BB6A546}" srcOrd="8" destOrd="0" presId="urn:microsoft.com/office/officeart/2005/8/layout/process2"/>
    <dgm:cxn modelId="{2A5855D2-76FA-44C8-B18F-37D581270327}" type="presParOf" srcId="{DED5D3B5-32E7-7C45-AE42-028216ADB3AB}" destId="{6F0AFA6A-F064-46F6-B256-EF0E982E84D9}" srcOrd="9" destOrd="0" presId="urn:microsoft.com/office/officeart/2005/8/layout/process2"/>
    <dgm:cxn modelId="{5B9EA3A0-791A-49D5-BBE7-3999CC77C0A7}" type="presParOf" srcId="{6F0AFA6A-F064-46F6-B256-EF0E982E84D9}" destId="{25F40B0E-377B-4D05-B106-76D3434EDA6D}" srcOrd="0" destOrd="0" presId="urn:microsoft.com/office/officeart/2005/8/layout/process2"/>
    <dgm:cxn modelId="{8C769E3F-9296-4A06-AC10-9BE4482FAF09}" type="presParOf" srcId="{DED5D3B5-32E7-7C45-AE42-028216ADB3AB}" destId="{36D2213C-569F-42DD-9D10-1EC390247BEA}" srcOrd="1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06334F-AC0D-CC4D-95E0-43AE3B34C26D}" type="doc">
      <dgm:prSet loTypeId="urn:microsoft.com/office/officeart/2005/8/layout/venn3" loCatId="" qsTypeId="urn:microsoft.com/office/officeart/2005/8/quickstyle/3d3" qsCatId="3D" csTypeId="urn:microsoft.com/office/officeart/2005/8/colors/accent0_3" csCatId="mainScheme" phldr="1"/>
      <dgm:spPr/>
      <dgm:t>
        <a:bodyPr/>
        <a:lstStyle/>
        <a:p>
          <a:endParaRPr lang="en-US"/>
        </a:p>
      </dgm:t>
    </dgm:pt>
    <dgm:pt modelId="{569E6024-9743-3849-98C6-648B6B1260CF}">
      <dgm:prSet phldrT="[Text]" custT="1"/>
      <dgm:spPr/>
      <dgm:t>
        <a:bodyPr/>
        <a:lstStyle/>
        <a:p>
          <a:r>
            <a:rPr lang="en-US" sz="2400" b="0" dirty="0">
              <a:latin typeface="+mn-lt"/>
            </a:rPr>
            <a:t>Name</a:t>
          </a:r>
        </a:p>
      </dgm:t>
    </dgm:pt>
    <dgm:pt modelId="{A8B3A22F-76B9-214B-9FB5-E4D53F68274F}" type="parTrans" cxnId="{A12FAF79-1307-0F4A-B12D-D0940BF0ACAE}">
      <dgm:prSet/>
      <dgm:spPr/>
      <dgm:t>
        <a:bodyPr/>
        <a:lstStyle/>
        <a:p>
          <a:endParaRPr lang="en-US" sz="2400" b="0">
            <a:latin typeface="+mn-lt"/>
          </a:endParaRPr>
        </a:p>
      </dgm:t>
    </dgm:pt>
    <dgm:pt modelId="{F3636D78-DEFF-F84B-908E-9B470BC01EA0}" type="sibTrans" cxnId="{A12FAF79-1307-0F4A-B12D-D0940BF0ACAE}">
      <dgm:prSet/>
      <dgm:spPr/>
      <dgm:t>
        <a:bodyPr/>
        <a:lstStyle/>
        <a:p>
          <a:endParaRPr lang="en-US" sz="2400" b="0">
            <a:latin typeface="+mn-lt"/>
          </a:endParaRPr>
        </a:p>
      </dgm:t>
    </dgm:pt>
    <dgm:pt modelId="{502E141C-FEBD-3E46-B0DD-2BBE9C81F2BA}">
      <dgm:prSet phldrT="[Text]" custT="1"/>
      <dgm:spPr/>
      <dgm:t>
        <a:bodyPr/>
        <a:lstStyle/>
        <a:p>
          <a:r>
            <a:rPr lang="en-US" sz="2400" b="0" dirty="0">
              <a:latin typeface="+mn-lt"/>
            </a:rPr>
            <a:t>Under-stand</a:t>
          </a:r>
        </a:p>
      </dgm:t>
    </dgm:pt>
    <dgm:pt modelId="{24B6EE8D-D7B0-8747-8037-B34C9244D418}" type="parTrans" cxnId="{49386911-16C2-374D-B9D5-05D9430A3513}">
      <dgm:prSet/>
      <dgm:spPr/>
      <dgm:t>
        <a:bodyPr/>
        <a:lstStyle/>
        <a:p>
          <a:endParaRPr lang="en-US" sz="2400" b="0">
            <a:latin typeface="+mn-lt"/>
          </a:endParaRPr>
        </a:p>
      </dgm:t>
    </dgm:pt>
    <dgm:pt modelId="{0B16C01E-800E-CF4D-A358-09C4E52334F5}" type="sibTrans" cxnId="{49386911-16C2-374D-B9D5-05D9430A3513}">
      <dgm:prSet/>
      <dgm:spPr/>
      <dgm:t>
        <a:bodyPr/>
        <a:lstStyle/>
        <a:p>
          <a:endParaRPr lang="en-US" sz="2400" b="0">
            <a:latin typeface="+mn-lt"/>
          </a:endParaRPr>
        </a:p>
      </dgm:t>
    </dgm:pt>
    <dgm:pt modelId="{4138DA91-0A44-CD43-927A-9071F98E8780}">
      <dgm:prSet phldrT="[Text]" custT="1"/>
      <dgm:spPr/>
      <dgm:t>
        <a:bodyPr/>
        <a:lstStyle/>
        <a:p>
          <a:r>
            <a:rPr lang="en-US" sz="2400" b="0">
              <a:latin typeface="+mn-lt"/>
            </a:rPr>
            <a:t>Respect</a:t>
          </a:r>
          <a:endParaRPr lang="en-US" sz="2400" b="0" dirty="0">
            <a:latin typeface="+mn-lt"/>
          </a:endParaRPr>
        </a:p>
      </dgm:t>
    </dgm:pt>
    <dgm:pt modelId="{8E51931F-8253-754C-BF67-4B78E9364868}" type="parTrans" cxnId="{4B52C7AE-E3B4-B347-918E-9587D978478F}">
      <dgm:prSet/>
      <dgm:spPr/>
      <dgm:t>
        <a:bodyPr/>
        <a:lstStyle/>
        <a:p>
          <a:endParaRPr lang="en-US" sz="2400" b="0">
            <a:latin typeface="+mn-lt"/>
          </a:endParaRPr>
        </a:p>
      </dgm:t>
    </dgm:pt>
    <dgm:pt modelId="{3EB01190-5491-FC4F-921C-83F6E9FF4C80}" type="sibTrans" cxnId="{4B52C7AE-E3B4-B347-918E-9587D978478F}">
      <dgm:prSet/>
      <dgm:spPr/>
      <dgm:t>
        <a:bodyPr/>
        <a:lstStyle/>
        <a:p>
          <a:endParaRPr lang="en-US" sz="2400" b="0">
            <a:latin typeface="+mn-lt"/>
          </a:endParaRPr>
        </a:p>
      </dgm:t>
    </dgm:pt>
    <dgm:pt modelId="{D23F8924-3ECB-E44C-A6DF-375AEFCA4F2F}">
      <dgm:prSet phldrT="[Text]" custT="1"/>
      <dgm:spPr/>
      <dgm:t>
        <a:bodyPr/>
        <a:lstStyle/>
        <a:p>
          <a:r>
            <a:rPr lang="en-US" sz="2400" b="0">
              <a:latin typeface="+mn-lt"/>
            </a:rPr>
            <a:t>Support</a:t>
          </a:r>
          <a:endParaRPr lang="en-US" sz="2400" b="0" dirty="0">
            <a:latin typeface="+mn-lt"/>
          </a:endParaRPr>
        </a:p>
      </dgm:t>
    </dgm:pt>
    <dgm:pt modelId="{8421EB20-55B9-8B4D-8B25-8186354A7FAC}" type="parTrans" cxnId="{607413DE-F069-3E45-BFFE-9B56DE78B418}">
      <dgm:prSet/>
      <dgm:spPr/>
      <dgm:t>
        <a:bodyPr/>
        <a:lstStyle/>
        <a:p>
          <a:endParaRPr lang="en-US" sz="2400" b="0">
            <a:latin typeface="+mn-lt"/>
          </a:endParaRPr>
        </a:p>
      </dgm:t>
    </dgm:pt>
    <dgm:pt modelId="{A8B56E6D-8E8A-E747-88BE-3D1C568A3B43}" type="sibTrans" cxnId="{607413DE-F069-3E45-BFFE-9B56DE78B418}">
      <dgm:prSet/>
      <dgm:spPr/>
      <dgm:t>
        <a:bodyPr/>
        <a:lstStyle/>
        <a:p>
          <a:endParaRPr lang="en-US" sz="2400" b="0">
            <a:latin typeface="+mn-lt"/>
          </a:endParaRPr>
        </a:p>
      </dgm:t>
    </dgm:pt>
    <dgm:pt modelId="{473E66EF-21F2-0348-A943-7404760AA8D0}">
      <dgm:prSet phldrT="[Text]" custT="1"/>
      <dgm:spPr/>
      <dgm:t>
        <a:bodyPr/>
        <a:lstStyle/>
        <a:p>
          <a:r>
            <a:rPr lang="en-US" sz="2400" b="0" dirty="0">
              <a:latin typeface="+mn-lt"/>
            </a:rPr>
            <a:t>Explore</a:t>
          </a:r>
        </a:p>
      </dgm:t>
    </dgm:pt>
    <dgm:pt modelId="{EB4C32E0-E4D5-F64C-A4B9-89AF07369C44}" type="parTrans" cxnId="{3E9C7AB3-EA14-4545-95D5-B363CE50E605}">
      <dgm:prSet/>
      <dgm:spPr/>
      <dgm:t>
        <a:bodyPr/>
        <a:lstStyle/>
        <a:p>
          <a:endParaRPr lang="en-US" sz="2400" b="0">
            <a:latin typeface="+mn-lt"/>
          </a:endParaRPr>
        </a:p>
      </dgm:t>
    </dgm:pt>
    <dgm:pt modelId="{F859BA0F-7AA7-8E44-A726-4D7AC89F301E}" type="sibTrans" cxnId="{3E9C7AB3-EA14-4545-95D5-B363CE50E605}">
      <dgm:prSet/>
      <dgm:spPr/>
      <dgm:t>
        <a:bodyPr/>
        <a:lstStyle/>
        <a:p>
          <a:endParaRPr lang="en-US" sz="2400" b="0">
            <a:latin typeface="+mn-lt"/>
          </a:endParaRPr>
        </a:p>
      </dgm:t>
    </dgm:pt>
    <dgm:pt modelId="{148C1DBF-642B-FA41-B4A5-506AEC729871}" type="pres">
      <dgm:prSet presAssocID="{6406334F-AC0D-CC4D-95E0-43AE3B34C26D}" presName="Name0" presStyleCnt="0">
        <dgm:presLayoutVars>
          <dgm:dir/>
          <dgm:resizeHandles val="exact"/>
        </dgm:presLayoutVars>
      </dgm:prSet>
      <dgm:spPr/>
    </dgm:pt>
    <dgm:pt modelId="{3F14D3C9-CC0E-8D4A-9EEA-8941E3E47D5A}" type="pres">
      <dgm:prSet presAssocID="{569E6024-9743-3849-98C6-648B6B1260CF}" presName="Name5" presStyleLbl="vennNode1" presStyleIdx="0" presStyleCnt="5">
        <dgm:presLayoutVars>
          <dgm:bulletEnabled val="1"/>
        </dgm:presLayoutVars>
      </dgm:prSet>
      <dgm:spPr/>
    </dgm:pt>
    <dgm:pt modelId="{6167E819-01AF-C14F-9650-9862C1DA652D}" type="pres">
      <dgm:prSet presAssocID="{F3636D78-DEFF-F84B-908E-9B470BC01EA0}" presName="space" presStyleCnt="0"/>
      <dgm:spPr/>
    </dgm:pt>
    <dgm:pt modelId="{62E34012-3866-EC41-A409-E916E9C96E50}" type="pres">
      <dgm:prSet presAssocID="{502E141C-FEBD-3E46-B0DD-2BBE9C81F2BA}" presName="Name5" presStyleLbl="vennNode1" presStyleIdx="1" presStyleCnt="5">
        <dgm:presLayoutVars>
          <dgm:bulletEnabled val="1"/>
        </dgm:presLayoutVars>
      </dgm:prSet>
      <dgm:spPr/>
    </dgm:pt>
    <dgm:pt modelId="{F3F68E10-3C12-BF4B-A9DF-65690B41C916}" type="pres">
      <dgm:prSet presAssocID="{0B16C01E-800E-CF4D-A358-09C4E52334F5}" presName="space" presStyleCnt="0"/>
      <dgm:spPr/>
    </dgm:pt>
    <dgm:pt modelId="{26FD1109-22EF-544F-8BA3-F547CF2382AC}" type="pres">
      <dgm:prSet presAssocID="{4138DA91-0A44-CD43-927A-9071F98E8780}" presName="Name5" presStyleLbl="vennNode1" presStyleIdx="2" presStyleCnt="5">
        <dgm:presLayoutVars>
          <dgm:bulletEnabled val="1"/>
        </dgm:presLayoutVars>
      </dgm:prSet>
      <dgm:spPr/>
    </dgm:pt>
    <dgm:pt modelId="{0480DA21-2F4D-804C-82AA-D4F5F6CD55F3}" type="pres">
      <dgm:prSet presAssocID="{3EB01190-5491-FC4F-921C-83F6E9FF4C80}" presName="space" presStyleCnt="0"/>
      <dgm:spPr/>
    </dgm:pt>
    <dgm:pt modelId="{44DE4731-BE11-C14F-B806-44C5B6EAE0D0}" type="pres">
      <dgm:prSet presAssocID="{D23F8924-3ECB-E44C-A6DF-375AEFCA4F2F}" presName="Name5" presStyleLbl="vennNode1" presStyleIdx="3" presStyleCnt="5">
        <dgm:presLayoutVars>
          <dgm:bulletEnabled val="1"/>
        </dgm:presLayoutVars>
      </dgm:prSet>
      <dgm:spPr/>
    </dgm:pt>
    <dgm:pt modelId="{5FC76107-0A71-B249-9AF2-9B4BC8488170}" type="pres">
      <dgm:prSet presAssocID="{A8B56E6D-8E8A-E747-88BE-3D1C568A3B43}" presName="space" presStyleCnt="0"/>
      <dgm:spPr/>
    </dgm:pt>
    <dgm:pt modelId="{CDE68041-34EB-BE49-9DDD-EA4EF8029E81}" type="pres">
      <dgm:prSet presAssocID="{473E66EF-21F2-0348-A943-7404760AA8D0}" presName="Name5" presStyleLbl="vennNode1" presStyleIdx="4" presStyleCnt="5">
        <dgm:presLayoutVars>
          <dgm:bulletEnabled val="1"/>
        </dgm:presLayoutVars>
      </dgm:prSet>
      <dgm:spPr/>
    </dgm:pt>
  </dgm:ptLst>
  <dgm:cxnLst>
    <dgm:cxn modelId="{07C0830B-E556-49B3-830B-79F7166EFEA4}" type="presOf" srcId="{4138DA91-0A44-CD43-927A-9071F98E8780}" destId="{26FD1109-22EF-544F-8BA3-F547CF2382AC}" srcOrd="0" destOrd="0" presId="urn:microsoft.com/office/officeart/2005/8/layout/venn3"/>
    <dgm:cxn modelId="{49386911-16C2-374D-B9D5-05D9430A3513}" srcId="{6406334F-AC0D-CC4D-95E0-43AE3B34C26D}" destId="{502E141C-FEBD-3E46-B0DD-2BBE9C81F2BA}" srcOrd="1" destOrd="0" parTransId="{24B6EE8D-D7B0-8747-8037-B34C9244D418}" sibTransId="{0B16C01E-800E-CF4D-A358-09C4E52334F5}"/>
    <dgm:cxn modelId="{C861C420-45A2-4936-BE12-C63EBE28EC0A}" type="presOf" srcId="{6406334F-AC0D-CC4D-95E0-43AE3B34C26D}" destId="{148C1DBF-642B-FA41-B4A5-506AEC729871}" srcOrd="0" destOrd="0" presId="urn:microsoft.com/office/officeart/2005/8/layout/venn3"/>
    <dgm:cxn modelId="{A12FAF79-1307-0F4A-B12D-D0940BF0ACAE}" srcId="{6406334F-AC0D-CC4D-95E0-43AE3B34C26D}" destId="{569E6024-9743-3849-98C6-648B6B1260CF}" srcOrd="0" destOrd="0" parTransId="{A8B3A22F-76B9-214B-9FB5-E4D53F68274F}" sibTransId="{F3636D78-DEFF-F84B-908E-9B470BC01EA0}"/>
    <dgm:cxn modelId="{E6D60180-994A-46DE-A67E-2D86719EAD14}" type="presOf" srcId="{502E141C-FEBD-3E46-B0DD-2BBE9C81F2BA}" destId="{62E34012-3866-EC41-A409-E916E9C96E50}" srcOrd="0" destOrd="0" presId="urn:microsoft.com/office/officeart/2005/8/layout/venn3"/>
    <dgm:cxn modelId="{EB2F8BAD-EB0C-4A45-9995-9FB5BC9296D8}" type="presOf" srcId="{D23F8924-3ECB-E44C-A6DF-375AEFCA4F2F}" destId="{44DE4731-BE11-C14F-B806-44C5B6EAE0D0}" srcOrd="0" destOrd="0" presId="urn:microsoft.com/office/officeart/2005/8/layout/venn3"/>
    <dgm:cxn modelId="{4B52C7AE-E3B4-B347-918E-9587D978478F}" srcId="{6406334F-AC0D-CC4D-95E0-43AE3B34C26D}" destId="{4138DA91-0A44-CD43-927A-9071F98E8780}" srcOrd="2" destOrd="0" parTransId="{8E51931F-8253-754C-BF67-4B78E9364868}" sibTransId="{3EB01190-5491-FC4F-921C-83F6E9FF4C80}"/>
    <dgm:cxn modelId="{3E9C7AB3-EA14-4545-95D5-B363CE50E605}" srcId="{6406334F-AC0D-CC4D-95E0-43AE3B34C26D}" destId="{473E66EF-21F2-0348-A943-7404760AA8D0}" srcOrd="4" destOrd="0" parTransId="{EB4C32E0-E4D5-F64C-A4B9-89AF07369C44}" sibTransId="{F859BA0F-7AA7-8E44-A726-4D7AC89F301E}"/>
    <dgm:cxn modelId="{607413DE-F069-3E45-BFFE-9B56DE78B418}" srcId="{6406334F-AC0D-CC4D-95E0-43AE3B34C26D}" destId="{D23F8924-3ECB-E44C-A6DF-375AEFCA4F2F}" srcOrd="3" destOrd="0" parTransId="{8421EB20-55B9-8B4D-8B25-8186354A7FAC}" sibTransId="{A8B56E6D-8E8A-E747-88BE-3D1C568A3B43}"/>
    <dgm:cxn modelId="{3BAAB0E1-0BE3-4F32-9B6B-036FBA26303D}" type="presOf" srcId="{569E6024-9743-3849-98C6-648B6B1260CF}" destId="{3F14D3C9-CC0E-8D4A-9EEA-8941E3E47D5A}" srcOrd="0" destOrd="0" presId="urn:microsoft.com/office/officeart/2005/8/layout/venn3"/>
    <dgm:cxn modelId="{46BBF6FC-274F-4620-AAC5-523E0573F8E2}" type="presOf" srcId="{473E66EF-21F2-0348-A943-7404760AA8D0}" destId="{CDE68041-34EB-BE49-9DDD-EA4EF8029E81}" srcOrd="0" destOrd="0" presId="urn:microsoft.com/office/officeart/2005/8/layout/venn3"/>
    <dgm:cxn modelId="{B4D514D3-01D8-4B19-899A-BECEAD6E7874}" type="presParOf" srcId="{148C1DBF-642B-FA41-B4A5-506AEC729871}" destId="{3F14D3C9-CC0E-8D4A-9EEA-8941E3E47D5A}" srcOrd="0" destOrd="0" presId="urn:microsoft.com/office/officeart/2005/8/layout/venn3"/>
    <dgm:cxn modelId="{392420D7-4C15-40E7-99E1-1AED04B32AD7}" type="presParOf" srcId="{148C1DBF-642B-FA41-B4A5-506AEC729871}" destId="{6167E819-01AF-C14F-9650-9862C1DA652D}" srcOrd="1" destOrd="0" presId="urn:microsoft.com/office/officeart/2005/8/layout/venn3"/>
    <dgm:cxn modelId="{FA120061-CE6D-4735-B70D-DBBA95632714}" type="presParOf" srcId="{148C1DBF-642B-FA41-B4A5-506AEC729871}" destId="{62E34012-3866-EC41-A409-E916E9C96E50}" srcOrd="2" destOrd="0" presId="urn:microsoft.com/office/officeart/2005/8/layout/venn3"/>
    <dgm:cxn modelId="{D43908C1-9C2A-4064-B2DD-B378C2F1B8A2}" type="presParOf" srcId="{148C1DBF-642B-FA41-B4A5-506AEC729871}" destId="{F3F68E10-3C12-BF4B-A9DF-65690B41C916}" srcOrd="3" destOrd="0" presId="urn:microsoft.com/office/officeart/2005/8/layout/venn3"/>
    <dgm:cxn modelId="{12796BD0-83AB-44F2-833E-7913D0FA8BEA}" type="presParOf" srcId="{148C1DBF-642B-FA41-B4A5-506AEC729871}" destId="{26FD1109-22EF-544F-8BA3-F547CF2382AC}" srcOrd="4" destOrd="0" presId="urn:microsoft.com/office/officeart/2005/8/layout/venn3"/>
    <dgm:cxn modelId="{E20C27BC-FCBB-41CF-A2E7-EE32E68E48E1}" type="presParOf" srcId="{148C1DBF-642B-FA41-B4A5-506AEC729871}" destId="{0480DA21-2F4D-804C-82AA-D4F5F6CD55F3}" srcOrd="5" destOrd="0" presId="urn:microsoft.com/office/officeart/2005/8/layout/venn3"/>
    <dgm:cxn modelId="{EE392569-FB55-4FF6-92A3-15A9CB350419}" type="presParOf" srcId="{148C1DBF-642B-FA41-B4A5-506AEC729871}" destId="{44DE4731-BE11-C14F-B806-44C5B6EAE0D0}" srcOrd="6" destOrd="0" presId="urn:microsoft.com/office/officeart/2005/8/layout/venn3"/>
    <dgm:cxn modelId="{9D3FA0D2-766C-496F-8399-F50E773CF6BF}" type="presParOf" srcId="{148C1DBF-642B-FA41-B4A5-506AEC729871}" destId="{5FC76107-0A71-B249-9AF2-9B4BC8488170}" srcOrd="7" destOrd="0" presId="urn:microsoft.com/office/officeart/2005/8/layout/venn3"/>
    <dgm:cxn modelId="{E68C4171-6A32-41D2-8A30-979AEB06498C}" type="presParOf" srcId="{148C1DBF-642B-FA41-B4A5-506AEC729871}" destId="{CDE68041-34EB-BE49-9DDD-EA4EF8029E81}" srcOrd="8" destOrd="0" presId="urn:microsoft.com/office/officeart/2005/8/layout/venn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6302B0-90EA-404B-9D18-1AF1CDA946D7}">
      <dsp:nvSpPr>
        <dsp:cNvPr id="0" name=""/>
        <dsp:cNvSpPr/>
      </dsp:nvSpPr>
      <dsp:spPr>
        <a:xfrm>
          <a:off x="2529" y="1358932"/>
          <a:ext cx="2539934" cy="25399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rgbClr val="FFC000"/>
              </a:solidFill>
              <a:latin typeface="+mn-lt"/>
            </a:rPr>
            <a:t>Clinician Agenda:</a:t>
          </a:r>
        </a:p>
        <a:p>
          <a:pPr marL="0" lvl="0" indent="0" algn="ctr" defTabSz="800100">
            <a:lnSpc>
              <a:spcPct val="90000"/>
            </a:lnSpc>
            <a:spcBef>
              <a:spcPct val="0"/>
            </a:spcBef>
            <a:spcAft>
              <a:spcPct val="35000"/>
            </a:spcAft>
            <a:buNone/>
          </a:pPr>
          <a:r>
            <a:rPr lang="en-US" sz="1600" b="0" kern="1200" dirty="0">
              <a:latin typeface="+mn-lt"/>
            </a:rPr>
            <a:t>Explain the diagnosis, treatment options and prognosis</a:t>
          </a:r>
        </a:p>
      </dsp:txBody>
      <dsp:txXfrm>
        <a:off x="374494" y="1730897"/>
        <a:ext cx="1796004" cy="1796004"/>
      </dsp:txXfrm>
    </dsp:sp>
    <dsp:sp modelId="{0205F549-50CC-42E3-AF8A-154865705AEA}">
      <dsp:nvSpPr>
        <dsp:cNvPr id="0" name=""/>
        <dsp:cNvSpPr/>
      </dsp:nvSpPr>
      <dsp:spPr>
        <a:xfrm>
          <a:off x="2748706" y="2450640"/>
          <a:ext cx="326555" cy="356519"/>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91991" y="2590497"/>
        <a:ext cx="239985" cy="76805"/>
      </dsp:txXfrm>
    </dsp:sp>
    <dsp:sp modelId="{25552DF3-0AA8-4794-A8C1-05E1A6EA76AD}">
      <dsp:nvSpPr>
        <dsp:cNvPr id="0" name=""/>
        <dsp:cNvSpPr/>
      </dsp:nvSpPr>
      <dsp:spPr>
        <a:xfrm>
          <a:off x="3281505" y="1358932"/>
          <a:ext cx="2539934" cy="25399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rgbClr val="FFC000"/>
              </a:solidFill>
              <a:latin typeface="+mn-lt"/>
            </a:rPr>
            <a:t>Patient’s Agenda: </a:t>
          </a:r>
        </a:p>
        <a:p>
          <a:pPr marL="0" lvl="0" indent="0" algn="ctr" defTabSz="800100">
            <a:lnSpc>
              <a:spcPct val="90000"/>
            </a:lnSpc>
            <a:spcBef>
              <a:spcPct val="0"/>
            </a:spcBef>
            <a:spcAft>
              <a:spcPct val="35000"/>
            </a:spcAft>
            <a:buNone/>
          </a:pPr>
          <a:r>
            <a:rPr lang="en-US" sz="1400" kern="1200" dirty="0">
              <a:latin typeface="+mn-lt"/>
            </a:rPr>
            <a:t>What it means to be ill</a:t>
          </a:r>
        </a:p>
        <a:p>
          <a:pPr marL="0" lvl="0" indent="0" algn="ctr" defTabSz="800100">
            <a:lnSpc>
              <a:spcPct val="90000"/>
            </a:lnSpc>
            <a:spcBef>
              <a:spcPct val="0"/>
            </a:spcBef>
            <a:spcAft>
              <a:spcPct val="35000"/>
            </a:spcAft>
            <a:buNone/>
          </a:pPr>
          <a:r>
            <a:rPr lang="en-US" sz="1400" kern="1200" dirty="0">
              <a:latin typeface="+mn-lt"/>
            </a:rPr>
            <a:t>Effect on family</a:t>
          </a:r>
        </a:p>
        <a:p>
          <a:pPr marL="0" lvl="0" indent="0" algn="ctr" defTabSz="800100">
            <a:lnSpc>
              <a:spcPct val="90000"/>
            </a:lnSpc>
            <a:spcBef>
              <a:spcPct val="0"/>
            </a:spcBef>
            <a:spcAft>
              <a:spcPct val="35000"/>
            </a:spcAft>
            <a:buNone/>
          </a:pPr>
          <a:r>
            <a:rPr lang="en-US" sz="1400" kern="1200" dirty="0">
              <a:latin typeface="+mn-lt"/>
            </a:rPr>
            <a:t>Need for information</a:t>
          </a:r>
        </a:p>
        <a:p>
          <a:pPr marL="0" lvl="0" indent="0" algn="ctr" defTabSz="800100">
            <a:lnSpc>
              <a:spcPct val="90000"/>
            </a:lnSpc>
            <a:spcBef>
              <a:spcPct val="0"/>
            </a:spcBef>
            <a:spcAft>
              <a:spcPct val="35000"/>
            </a:spcAft>
            <a:buNone/>
          </a:pPr>
          <a:r>
            <a:rPr lang="en-US" sz="1400" kern="1200" dirty="0">
              <a:latin typeface="+mn-lt"/>
            </a:rPr>
            <a:t>Degree to which they want to participate in the treatment plan</a:t>
          </a:r>
        </a:p>
      </dsp:txBody>
      <dsp:txXfrm>
        <a:off x="3653470" y="1730897"/>
        <a:ext cx="1796004" cy="1796004"/>
      </dsp:txXfrm>
    </dsp:sp>
    <dsp:sp modelId="{FB504E8B-EF4E-4FFA-8773-2D7486064D04}">
      <dsp:nvSpPr>
        <dsp:cNvPr id="0" name=""/>
        <dsp:cNvSpPr/>
      </dsp:nvSpPr>
      <dsp:spPr>
        <a:xfrm>
          <a:off x="6027682" y="2312030"/>
          <a:ext cx="333568" cy="63373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6071896" y="2442580"/>
        <a:ext cx="245140" cy="372639"/>
      </dsp:txXfrm>
    </dsp:sp>
    <dsp:sp modelId="{90E705E4-B2DF-4326-AC00-80F0542C5046}">
      <dsp:nvSpPr>
        <dsp:cNvPr id="0" name=""/>
        <dsp:cNvSpPr/>
      </dsp:nvSpPr>
      <dsp:spPr>
        <a:xfrm>
          <a:off x="6558574" y="1388523"/>
          <a:ext cx="2539934" cy="253993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0" kern="1200" dirty="0">
              <a:solidFill>
                <a:srgbClr val="FFC000"/>
              </a:solidFill>
              <a:latin typeface="+mn-lt"/>
            </a:rPr>
            <a:t>High Quality Communication</a:t>
          </a:r>
        </a:p>
      </dsp:txBody>
      <dsp:txXfrm>
        <a:off x="6930539" y="1760488"/>
        <a:ext cx="1796004" cy="17960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DF0C5E-7822-C44A-A418-6AF34245CD16}">
      <dsp:nvSpPr>
        <dsp:cNvPr id="0" name=""/>
        <dsp:cNvSpPr/>
      </dsp:nvSpPr>
      <dsp:spPr>
        <a:xfrm>
          <a:off x="773892" y="1934"/>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Setting</a:t>
          </a:r>
        </a:p>
      </dsp:txBody>
      <dsp:txXfrm>
        <a:off x="790683" y="18725"/>
        <a:ext cx="1190472" cy="539703"/>
      </dsp:txXfrm>
    </dsp:sp>
    <dsp:sp modelId="{3BC75F85-542B-BA4E-A124-28D1E5522D45}">
      <dsp:nvSpPr>
        <dsp:cNvPr id="0" name=""/>
        <dsp:cNvSpPr/>
      </dsp:nvSpPr>
      <dsp:spPr>
        <a:xfrm rot="5400000">
          <a:off x="1278428" y="589552"/>
          <a:ext cx="214982" cy="25797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1308527" y="611050"/>
        <a:ext cx="154786" cy="150487"/>
      </dsp:txXfrm>
    </dsp:sp>
    <dsp:sp modelId="{71CBA120-77CF-8C47-BE04-B9D72C7F36AC}">
      <dsp:nvSpPr>
        <dsp:cNvPr id="0" name=""/>
        <dsp:cNvSpPr/>
      </dsp:nvSpPr>
      <dsp:spPr>
        <a:xfrm>
          <a:off x="773892" y="861863"/>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Perception</a:t>
          </a:r>
        </a:p>
      </dsp:txBody>
      <dsp:txXfrm>
        <a:off x="790683" y="878654"/>
        <a:ext cx="1190472" cy="539703"/>
      </dsp:txXfrm>
    </dsp:sp>
    <dsp:sp modelId="{E05A65DD-D2CC-E345-A25D-C81AB4AAF388}">
      <dsp:nvSpPr>
        <dsp:cNvPr id="0" name=""/>
        <dsp:cNvSpPr/>
      </dsp:nvSpPr>
      <dsp:spPr>
        <a:xfrm rot="5400000">
          <a:off x="1278428" y="1449481"/>
          <a:ext cx="214982" cy="25797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1308527" y="1470979"/>
        <a:ext cx="154786" cy="150487"/>
      </dsp:txXfrm>
    </dsp:sp>
    <dsp:sp modelId="{9B2892F7-74A7-8C41-93C6-DFD2E49EE505}">
      <dsp:nvSpPr>
        <dsp:cNvPr id="0" name=""/>
        <dsp:cNvSpPr/>
      </dsp:nvSpPr>
      <dsp:spPr>
        <a:xfrm>
          <a:off x="773892" y="1721792"/>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Invitation</a:t>
          </a:r>
        </a:p>
      </dsp:txBody>
      <dsp:txXfrm>
        <a:off x="790683" y="1738583"/>
        <a:ext cx="1190472" cy="539703"/>
      </dsp:txXfrm>
    </dsp:sp>
    <dsp:sp modelId="{BDDAD5B6-8853-48D9-82F2-F62DE22B7163}">
      <dsp:nvSpPr>
        <dsp:cNvPr id="0" name=""/>
        <dsp:cNvSpPr/>
      </dsp:nvSpPr>
      <dsp:spPr>
        <a:xfrm rot="5400000">
          <a:off x="1278428" y="2309410"/>
          <a:ext cx="214982" cy="25797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1308527" y="2330908"/>
        <a:ext cx="154786" cy="150487"/>
      </dsp:txXfrm>
    </dsp:sp>
    <dsp:sp modelId="{569F5EA8-3A31-4AE2-9982-09BAFCAAEEEF}">
      <dsp:nvSpPr>
        <dsp:cNvPr id="0" name=""/>
        <dsp:cNvSpPr/>
      </dsp:nvSpPr>
      <dsp:spPr>
        <a:xfrm>
          <a:off x="773892" y="2581720"/>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Knowledge</a:t>
          </a:r>
        </a:p>
      </dsp:txBody>
      <dsp:txXfrm>
        <a:off x="790683" y="2598511"/>
        <a:ext cx="1190472" cy="539703"/>
      </dsp:txXfrm>
    </dsp:sp>
    <dsp:sp modelId="{A0ECB7F6-277D-49E1-872C-B30EC1F268B3}">
      <dsp:nvSpPr>
        <dsp:cNvPr id="0" name=""/>
        <dsp:cNvSpPr/>
      </dsp:nvSpPr>
      <dsp:spPr>
        <a:xfrm rot="5400000">
          <a:off x="1278428" y="3169338"/>
          <a:ext cx="214982" cy="25797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1308527" y="3190836"/>
        <a:ext cx="154786" cy="150487"/>
      </dsp:txXfrm>
    </dsp:sp>
    <dsp:sp modelId="{73C83D88-AC21-4AFA-A34B-85722BB6A546}">
      <dsp:nvSpPr>
        <dsp:cNvPr id="0" name=""/>
        <dsp:cNvSpPr/>
      </dsp:nvSpPr>
      <dsp:spPr>
        <a:xfrm>
          <a:off x="773892" y="3441649"/>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Emotions</a:t>
          </a:r>
        </a:p>
      </dsp:txBody>
      <dsp:txXfrm>
        <a:off x="790683" y="3458440"/>
        <a:ext cx="1190472" cy="539703"/>
      </dsp:txXfrm>
    </dsp:sp>
    <dsp:sp modelId="{6F0AFA6A-F064-46F6-B256-EF0E982E84D9}">
      <dsp:nvSpPr>
        <dsp:cNvPr id="0" name=""/>
        <dsp:cNvSpPr/>
      </dsp:nvSpPr>
      <dsp:spPr>
        <a:xfrm rot="5400000">
          <a:off x="1278428" y="4029267"/>
          <a:ext cx="214982" cy="257978"/>
        </a:xfrm>
        <a:prstGeom prst="rightArrow">
          <a:avLst>
            <a:gd name="adj1" fmla="val 60000"/>
            <a:gd name="adj2" fmla="val 50000"/>
          </a:avLst>
        </a:prstGeom>
        <a:gradFill rotWithShape="0">
          <a:gsLst>
            <a:gs pos="0">
              <a:schemeClr val="accent1">
                <a:tint val="60000"/>
                <a:hueOff val="0"/>
                <a:satOff val="0"/>
                <a:lumOff val="0"/>
                <a:alphaOff val="0"/>
                <a:satMod val="103000"/>
                <a:lumMod val="102000"/>
                <a:tint val="94000"/>
              </a:schemeClr>
            </a:gs>
            <a:gs pos="50000">
              <a:schemeClr val="accent1">
                <a:tint val="60000"/>
                <a:hueOff val="0"/>
                <a:satOff val="0"/>
                <a:lumOff val="0"/>
                <a:alphaOff val="0"/>
                <a:satMod val="110000"/>
                <a:lumMod val="100000"/>
                <a:shade val="100000"/>
              </a:schemeClr>
            </a:gs>
            <a:gs pos="100000">
              <a:schemeClr val="accent1">
                <a:tint val="6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1308527" y="4050765"/>
        <a:ext cx="154786" cy="150487"/>
      </dsp:txXfrm>
    </dsp:sp>
    <dsp:sp modelId="{36D2213C-569F-42DD-9D10-1EC390247BEA}">
      <dsp:nvSpPr>
        <dsp:cNvPr id="0" name=""/>
        <dsp:cNvSpPr/>
      </dsp:nvSpPr>
      <dsp:spPr>
        <a:xfrm>
          <a:off x="773892" y="4301578"/>
          <a:ext cx="1224054" cy="573285"/>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Summarize</a:t>
          </a:r>
        </a:p>
      </dsp:txBody>
      <dsp:txXfrm>
        <a:off x="790683" y="4318369"/>
        <a:ext cx="1190472" cy="539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4D3C9-CC0E-8D4A-9EEA-8941E3E47D5A}">
      <dsp:nvSpPr>
        <dsp:cNvPr id="0" name=""/>
        <dsp:cNvSpPr/>
      </dsp:nvSpPr>
      <dsp:spPr>
        <a:xfrm>
          <a:off x="1083" y="173937"/>
          <a:ext cx="2112749" cy="211274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16272" tIns="30480" rIns="116272" bIns="3048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rPr>
            <a:t>Name</a:t>
          </a:r>
        </a:p>
      </dsp:txBody>
      <dsp:txXfrm>
        <a:off x="310488" y="483342"/>
        <a:ext cx="1493939" cy="1493939"/>
      </dsp:txXfrm>
    </dsp:sp>
    <dsp:sp modelId="{62E34012-3866-EC41-A409-E916E9C96E50}">
      <dsp:nvSpPr>
        <dsp:cNvPr id="0" name=""/>
        <dsp:cNvSpPr/>
      </dsp:nvSpPr>
      <dsp:spPr>
        <a:xfrm>
          <a:off x="1691282" y="173937"/>
          <a:ext cx="2112749" cy="211274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16272" tIns="30480" rIns="116272" bIns="3048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rPr>
            <a:t>Under-stand</a:t>
          </a:r>
        </a:p>
      </dsp:txBody>
      <dsp:txXfrm>
        <a:off x="2000687" y="483342"/>
        <a:ext cx="1493939" cy="1493939"/>
      </dsp:txXfrm>
    </dsp:sp>
    <dsp:sp modelId="{26FD1109-22EF-544F-8BA3-F547CF2382AC}">
      <dsp:nvSpPr>
        <dsp:cNvPr id="0" name=""/>
        <dsp:cNvSpPr/>
      </dsp:nvSpPr>
      <dsp:spPr>
        <a:xfrm>
          <a:off x="3381481" y="173937"/>
          <a:ext cx="2112749" cy="211274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16272" tIns="30480" rIns="116272" bIns="30480" numCol="1" spcCol="1270" anchor="ctr" anchorCtr="0">
          <a:noAutofit/>
        </a:bodyPr>
        <a:lstStyle/>
        <a:p>
          <a:pPr marL="0" lvl="0" indent="0" algn="ctr" defTabSz="1066800">
            <a:lnSpc>
              <a:spcPct val="90000"/>
            </a:lnSpc>
            <a:spcBef>
              <a:spcPct val="0"/>
            </a:spcBef>
            <a:spcAft>
              <a:spcPct val="35000"/>
            </a:spcAft>
            <a:buNone/>
          </a:pPr>
          <a:r>
            <a:rPr lang="en-US" sz="2400" b="0" kern="1200">
              <a:latin typeface="+mn-lt"/>
            </a:rPr>
            <a:t>Respect</a:t>
          </a:r>
          <a:endParaRPr lang="en-US" sz="2400" b="0" kern="1200" dirty="0">
            <a:latin typeface="+mn-lt"/>
          </a:endParaRPr>
        </a:p>
      </dsp:txBody>
      <dsp:txXfrm>
        <a:off x="3690886" y="483342"/>
        <a:ext cx="1493939" cy="1493939"/>
      </dsp:txXfrm>
    </dsp:sp>
    <dsp:sp modelId="{44DE4731-BE11-C14F-B806-44C5B6EAE0D0}">
      <dsp:nvSpPr>
        <dsp:cNvPr id="0" name=""/>
        <dsp:cNvSpPr/>
      </dsp:nvSpPr>
      <dsp:spPr>
        <a:xfrm>
          <a:off x="5071681" y="173937"/>
          <a:ext cx="2112749" cy="211274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16272" tIns="30480" rIns="116272" bIns="30480" numCol="1" spcCol="1270" anchor="ctr" anchorCtr="0">
          <a:noAutofit/>
        </a:bodyPr>
        <a:lstStyle/>
        <a:p>
          <a:pPr marL="0" lvl="0" indent="0" algn="ctr" defTabSz="1066800">
            <a:lnSpc>
              <a:spcPct val="90000"/>
            </a:lnSpc>
            <a:spcBef>
              <a:spcPct val="0"/>
            </a:spcBef>
            <a:spcAft>
              <a:spcPct val="35000"/>
            </a:spcAft>
            <a:buNone/>
          </a:pPr>
          <a:r>
            <a:rPr lang="en-US" sz="2400" b="0" kern="1200">
              <a:latin typeface="+mn-lt"/>
            </a:rPr>
            <a:t>Support</a:t>
          </a:r>
          <a:endParaRPr lang="en-US" sz="2400" b="0" kern="1200" dirty="0">
            <a:latin typeface="+mn-lt"/>
          </a:endParaRPr>
        </a:p>
      </dsp:txBody>
      <dsp:txXfrm>
        <a:off x="5381086" y="483342"/>
        <a:ext cx="1493939" cy="1493939"/>
      </dsp:txXfrm>
    </dsp:sp>
    <dsp:sp modelId="{CDE68041-34EB-BE49-9DDD-EA4EF8029E81}">
      <dsp:nvSpPr>
        <dsp:cNvPr id="0" name=""/>
        <dsp:cNvSpPr/>
      </dsp:nvSpPr>
      <dsp:spPr>
        <a:xfrm>
          <a:off x="6761880" y="173937"/>
          <a:ext cx="2112749" cy="2112749"/>
        </a:xfrm>
        <a:prstGeom prst="ellipse">
          <a:avLst/>
        </a:prstGeom>
        <a:solidFill>
          <a:schemeClr val="dk2">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116272" tIns="30480" rIns="116272" bIns="30480" numCol="1" spcCol="1270" anchor="ctr" anchorCtr="0">
          <a:noAutofit/>
        </a:bodyPr>
        <a:lstStyle/>
        <a:p>
          <a:pPr marL="0" lvl="0" indent="0" algn="ctr" defTabSz="1066800">
            <a:lnSpc>
              <a:spcPct val="90000"/>
            </a:lnSpc>
            <a:spcBef>
              <a:spcPct val="0"/>
            </a:spcBef>
            <a:spcAft>
              <a:spcPct val="35000"/>
            </a:spcAft>
            <a:buNone/>
          </a:pPr>
          <a:r>
            <a:rPr lang="en-US" sz="2400" b="0" kern="1200" dirty="0">
              <a:latin typeface="+mn-lt"/>
            </a:rPr>
            <a:t>Explore</a:t>
          </a:r>
        </a:p>
      </dsp:txBody>
      <dsp:txXfrm>
        <a:off x="7071285" y="483342"/>
        <a:ext cx="1493939" cy="149393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a:t>3/3/2018</a:t>
            </a:r>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D293F95-E703-A449-B6C7-2C52865D4147}" type="slidenum">
              <a:rPr lang="en-US" smtClean="0"/>
              <a:t>‹#›</a:t>
            </a:fld>
            <a:endParaRPr lang="en-US" dirty="0"/>
          </a:p>
        </p:txBody>
      </p:sp>
    </p:spTree>
    <p:extLst>
      <p:ext uri="{BB962C8B-B14F-4D97-AF65-F5344CB8AC3E}">
        <p14:creationId xmlns:p14="http://schemas.microsoft.com/office/powerpoint/2010/main" val="184674415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a:t>3/3/2018</a:t>
            </a:r>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4813F2C-7E8F-4D0B-A83D-7DADBA41ED12}" type="slidenum">
              <a:rPr lang="en-US" smtClean="0"/>
              <a:pPr/>
              <a:t>‹#›</a:t>
            </a:fld>
            <a:endParaRPr lang="en-US" dirty="0"/>
          </a:p>
        </p:txBody>
      </p:sp>
    </p:spTree>
    <p:extLst>
      <p:ext uri="{BB962C8B-B14F-4D97-AF65-F5344CB8AC3E}">
        <p14:creationId xmlns:p14="http://schemas.microsoft.com/office/powerpoint/2010/main" val="356278750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youtube.com/watch?v=hJxNoZuDAPs"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latin typeface="Arial" charset="0"/>
              <a:ea typeface="ＭＳ Ｐゴシック" charset="0"/>
              <a:cs typeface="ＭＳ Ｐゴシック" charset="0"/>
            </a:endParaRPr>
          </a:p>
        </p:txBody>
      </p:sp>
      <p:sp>
        <p:nvSpPr>
          <p:cNvPr id="4" name="Slide Number Placeholder 3"/>
          <p:cNvSpPr>
            <a:spLocks noGrp="1"/>
          </p:cNvSpPr>
          <p:nvPr>
            <p:ph type="sldNum" sz="quarter" idx="5"/>
          </p:nvPr>
        </p:nvSpPr>
        <p:spPr/>
        <p:txBody>
          <a:bodyPr/>
          <a:lstStyle/>
          <a:p>
            <a:fld id="{99CBC82E-BFBE-42F2-B435-8F8C8899303D}" type="slidenum">
              <a:rPr lang="en-US" smtClean="0"/>
              <a:pPr/>
              <a:t>1</a:t>
            </a:fld>
            <a:endParaRPr lang="en-US"/>
          </a:p>
        </p:txBody>
      </p:sp>
    </p:spTree>
    <p:extLst>
      <p:ext uri="{BB962C8B-B14F-4D97-AF65-F5344CB8AC3E}">
        <p14:creationId xmlns:p14="http://schemas.microsoft.com/office/powerpoint/2010/main" val="17478869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Emphasize that there is a HUGE</a:t>
            </a:r>
            <a:r>
              <a:rPr lang="en-US" sz="1200" kern="1200" baseline="0" dirty="0">
                <a:solidFill>
                  <a:schemeClr val="tx1"/>
                </a:solidFill>
                <a:effectLst/>
                <a:latin typeface="Arial" panose="020B0604020202020204" pitchFamily="34" charset="0"/>
                <a:ea typeface="+mn-ea"/>
                <a:cs typeface="Arial" panose="020B0604020202020204" pitchFamily="34" charset="0"/>
              </a:rPr>
              <a:t> benefit for clinicians (not just for patients) when they learn how to communicate well. This may increase audience engagement/buy-in.</a:t>
            </a:r>
          </a:p>
          <a:p>
            <a:endParaRPr lang="en-US" sz="800" kern="1200" baseline="0" dirty="0">
              <a:solidFill>
                <a:schemeClr val="tx1"/>
              </a:solidFill>
              <a:effectLst/>
              <a:latin typeface="+mn-lt"/>
              <a:ea typeface="+mn-ea"/>
              <a:cs typeface="+mn-cs"/>
            </a:endParaRPr>
          </a:p>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11</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12</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Neurology clinicians </a:t>
            </a:r>
            <a:r>
              <a:rPr lang="en-US" sz="1200" kern="1200" dirty="0">
                <a:solidFill>
                  <a:schemeClr val="tx1"/>
                </a:solidFill>
                <a:effectLst/>
                <a:latin typeface="+mn-lt"/>
                <a:ea typeface="+mn-ea"/>
                <a:cs typeface="+mn-cs"/>
              </a:rPr>
              <a:t>must share information: explaining the diagnosis, treatment options and prognosis.</a:t>
            </a:r>
            <a:r>
              <a:rPr lang="en-US" dirty="0"/>
              <a:t> </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patient’s reaction may have a more emotional focus: what it means to be ill, the effect on family, their need for information or the degree to which they want to participate in the treatment plan.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The communication task is to address </a:t>
            </a:r>
            <a:r>
              <a:rPr lang="en-US" sz="1200" b="1" kern="1200" dirty="0">
                <a:solidFill>
                  <a:schemeClr val="tx1"/>
                </a:solidFill>
                <a:effectLst/>
                <a:latin typeface="+mn-lt"/>
                <a:ea typeface="+mn-ea"/>
                <a:cs typeface="+mn-cs"/>
              </a:rPr>
              <a:t>both</a:t>
            </a:r>
            <a:r>
              <a:rPr lang="en-US" sz="1200" kern="1200" dirty="0">
                <a:solidFill>
                  <a:schemeClr val="tx1"/>
                </a:solidFill>
                <a:effectLst/>
                <a:latin typeface="+mn-lt"/>
                <a:ea typeface="+mn-ea"/>
                <a:cs typeface="+mn-cs"/>
              </a:rPr>
              <a:t> agendas and create treatments plans that match the goals and values of the patient, resolving conflicts that might occur. </a:t>
            </a:r>
          </a:p>
        </p:txBody>
      </p:sp>
      <p:sp>
        <p:nvSpPr>
          <p:cNvPr id="4" name="Slide Number Placeholder 3"/>
          <p:cNvSpPr>
            <a:spLocks noGrp="1"/>
          </p:cNvSpPr>
          <p:nvPr>
            <p:ph type="sldNum" sz="quarter" idx="10"/>
          </p:nvPr>
        </p:nvSpPr>
        <p:spPr/>
        <p:txBody>
          <a:bodyPr/>
          <a:lstStyle/>
          <a:p>
            <a:fld id="{934B8609-FA4E-7A45-8896-FA0A93137F94}" type="slidenum">
              <a:rPr lang="en-US" smtClean="0"/>
              <a:t>13</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800" dirty="0"/>
              <a:t>You can ask</a:t>
            </a:r>
            <a:r>
              <a:rPr lang="en-US" sz="800" baseline="0" dirty="0"/>
              <a:t> this question to the audience to increase engagement. If someone provides a common response, ask other audience members to raise their hand if they agree this is a barrier. </a:t>
            </a:r>
          </a:p>
          <a:p>
            <a:pPr marL="171450" indent="-171450">
              <a:buFont typeface="Arial" panose="020B0604020202020204" pitchFamily="34" charset="0"/>
              <a:buChar char="•"/>
            </a:pPr>
            <a:r>
              <a:rPr lang="en-US" sz="800" baseline="0" dirty="0"/>
              <a:t>If you have access to a white or chalk board, you can consider writing down responses to make sure they are addressed by the end of the talk.</a:t>
            </a:r>
          </a:p>
          <a:p>
            <a:endParaRPr lang="en-US" sz="800" baseline="0" dirty="0"/>
          </a:p>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14</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For</a:t>
            </a:r>
            <a:r>
              <a:rPr lang="en-US" baseline="0" dirty="0"/>
              <a:t> every barrier, there is a resolution. </a:t>
            </a:r>
          </a:p>
          <a:p>
            <a:endParaRPr lang="en-US" baseline="0" dirty="0"/>
          </a:p>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15</a:t>
            </a:fld>
            <a:endParaRPr lang="en-US" dirty="0"/>
          </a:p>
        </p:txBody>
      </p:sp>
    </p:spTree>
    <p:extLst>
      <p:ext uri="{BB962C8B-B14F-4D97-AF65-F5344CB8AC3E}">
        <p14:creationId xmlns:p14="http://schemas.microsoft.com/office/powerpoint/2010/main" val="230377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800" dirty="0"/>
              <a:t>Again, pose this question to the audience.</a:t>
            </a:r>
            <a:r>
              <a:rPr lang="en-US" sz="800" baseline="0" dirty="0"/>
              <a:t> </a:t>
            </a:r>
          </a:p>
          <a:p>
            <a:pPr marL="171450" indent="-171450">
              <a:buFont typeface="Arial" panose="020B0604020202020204" pitchFamily="34" charset="0"/>
              <a:buChar char="•"/>
            </a:pPr>
            <a:r>
              <a:rPr lang="en-US" sz="800" baseline="0" dirty="0"/>
              <a:t>Consider both inpatient and outpatient examples.</a:t>
            </a:r>
          </a:p>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16</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4B8609-FA4E-7A45-8896-FA0A93137F94}" type="slidenum">
              <a:rPr lang="en-US" smtClean="0"/>
              <a:t>17</a:t>
            </a:fld>
            <a:endParaRPr lang="en-US"/>
          </a:p>
        </p:txBody>
      </p:sp>
    </p:spTree>
    <p:extLst>
      <p:ext uri="{BB962C8B-B14F-4D97-AF65-F5344CB8AC3E}">
        <p14:creationId xmlns:p14="http://schemas.microsoft.com/office/powerpoint/2010/main" val="11311366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hlinkClick r:id="rId3"/>
              </a:rPr>
              <a:t>https://www.youtube.com/watch?v=hJxNoZuDAPs</a:t>
            </a:r>
            <a:endParaRPr lang="en-US" sz="1200" dirty="0">
              <a:latin typeface="Arial" panose="020B0604020202020204" pitchFamily="34" charset="0"/>
              <a:cs typeface="Arial" panose="020B0604020202020204" pitchFamily="34" charset="0"/>
            </a:endParaRPr>
          </a:p>
          <a:p>
            <a:endParaRPr lang="en-US" baseline="0" dirty="0">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highlight>
                  <a:srgbClr val="FFFF00"/>
                </a:highlight>
                <a:latin typeface="Arial" panose="020B0604020202020204" pitchFamily="34" charset="0"/>
                <a:cs typeface="Arial" panose="020B0604020202020204" pitchFamily="34" charset="0"/>
              </a:rPr>
              <a:t>Internet connection required.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highlight>
                  <a:srgbClr val="FFFF00"/>
                </a:highlight>
                <a:latin typeface="Arial" panose="020B0604020202020204" pitchFamily="34" charset="0"/>
                <a:cs typeface="Arial" panose="020B0604020202020204" pitchFamily="34" charset="0"/>
              </a:rPr>
              <a:t>Start from beginning, end at </a:t>
            </a:r>
            <a:r>
              <a:rPr lang="en-US" sz="1200" b="1" u="sng" dirty="0">
                <a:highlight>
                  <a:srgbClr val="FFFF00"/>
                </a:highlight>
                <a:latin typeface="Arial" panose="020B0604020202020204" pitchFamily="34" charset="0"/>
                <a:cs typeface="Arial" panose="020B0604020202020204" pitchFamily="34" charset="0"/>
              </a:rPr>
              <a:t>2:38</a:t>
            </a:r>
          </a:p>
          <a:p>
            <a:endParaRPr lang="en-US"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Introduce the video: Ms. G</a:t>
            </a:r>
            <a:r>
              <a:rPr lang="en-US" sz="1200" baseline="0" dirty="0">
                <a:latin typeface="Arial" panose="020B0604020202020204" pitchFamily="34" charset="0"/>
                <a:cs typeface="Arial" panose="020B0604020202020204" pitchFamily="34" charset="0"/>
              </a:rPr>
              <a:t> is a 45 year old woman with fatigue and abdominal pain x few months. Workup revealed an abnormality near the pancreas. A biopsy was performed to rule out infection vs tumor. She is awaiting her result. </a:t>
            </a:r>
          </a:p>
          <a:p>
            <a:pPr marL="171450"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Ask the </a:t>
            </a:r>
            <a:r>
              <a:rPr lang="en-US" sz="1200" baseline="0" dirty="0">
                <a:latin typeface="Arial" panose="020B0604020202020204" pitchFamily="34" charset="0"/>
                <a:cs typeface="Arial" panose="020B0604020202020204" pitchFamily="34" charset="0"/>
              </a:rPr>
              <a:t>audience to observe for the following:</a:t>
            </a:r>
          </a:p>
          <a:p>
            <a:pPr marL="628650" lvl="1"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What does the physician do well?</a:t>
            </a:r>
          </a:p>
          <a:p>
            <a:pPr marL="628650" lvl="1"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How would you feel as the patient? How does the patient react? </a:t>
            </a:r>
          </a:p>
          <a:p>
            <a:pPr marL="628650" lvl="1" indent="-171450">
              <a:buFont typeface="Arial" panose="020B0604020202020204" pitchFamily="34" charset="0"/>
              <a:buChar char="•"/>
            </a:pPr>
            <a:r>
              <a:rPr lang="en-US" sz="1200" dirty="0">
                <a:latin typeface="Arial" panose="020B0604020202020204" pitchFamily="34" charset="0"/>
                <a:cs typeface="Arial" panose="020B0604020202020204" pitchFamily="34" charset="0"/>
              </a:rPr>
              <a:t>What would you do differently?</a:t>
            </a:r>
          </a:p>
          <a:p>
            <a:endParaRPr lang="en-US" sz="1200" dirty="0">
              <a:latin typeface="Arial" panose="020B0604020202020204" pitchFamily="34" charset="0"/>
              <a:cs typeface="Arial" panose="020B0604020202020204" pitchFamily="34" charset="0"/>
            </a:endParaRPr>
          </a:p>
          <a:p>
            <a:endParaRPr lang="en-US" baseline="0" dirty="0">
              <a:latin typeface="Arial" panose="020B0604020202020204" pitchFamily="34" charset="0"/>
              <a:cs typeface="Arial" panose="020B0604020202020204" pitchFamily="34" charset="0"/>
            </a:endParaRPr>
          </a:p>
          <a:p>
            <a:endParaRPr lang="en-US" baseline="0"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18</a:t>
            </a:fld>
            <a:endParaRPr lang="en-US" dirty="0"/>
          </a:p>
        </p:txBody>
      </p:sp>
    </p:spTree>
    <p:extLst>
      <p:ext uri="{BB962C8B-B14F-4D97-AF65-F5344CB8AC3E}">
        <p14:creationId xmlns:p14="http://schemas.microsoft.com/office/powerpoint/2010/main" val="21214581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800" dirty="0"/>
              <a:t>Do Well: </a:t>
            </a:r>
          </a:p>
          <a:p>
            <a:pPr marL="628650" lvl="1" indent="-171450">
              <a:buFont typeface="Arial" panose="020B0604020202020204" pitchFamily="34" charset="0"/>
              <a:buChar char="•"/>
            </a:pPr>
            <a:r>
              <a:rPr lang="en-US" sz="800" dirty="0"/>
              <a:t>He sat down, kind of</a:t>
            </a:r>
          </a:p>
          <a:p>
            <a:pPr marL="628650" lvl="1" indent="-171450">
              <a:buFont typeface="Arial" panose="020B0604020202020204" pitchFamily="34" charset="0"/>
              <a:buChar char="•"/>
            </a:pPr>
            <a:r>
              <a:rPr lang="en-US" sz="800" dirty="0"/>
              <a:t>He used simple language</a:t>
            </a:r>
          </a:p>
          <a:p>
            <a:pPr marL="628650" lvl="1" indent="-171450">
              <a:buFont typeface="Arial" panose="020B0604020202020204" pitchFamily="34" charset="0"/>
              <a:buChar char="•"/>
            </a:pPr>
            <a:r>
              <a:rPr lang="en-US" sz="800" dirty="0"/>
              <a:t>He asked if she had questions</a:t>
            </a:r>
          </a:p>
          <a:p>
            <a:pPr marL="171450" lvl="0" indent="-171450">
              <a:buFont typeface="Arial" panose="020B0604020202020204" pitchFamily="34" charset="0"/>
              <a:buChar char="•"/>
            </a:pPr>
            <a:r>
              <a:rPr lang="en-US" sz="800" dirty="0"/>
              <a:t>Do Differently:</a:t>
            </a:r>
          </a:p>
          <a:p>
            <a:pPr marL="628650" lvl="1" indent="-171450">
              <a:buFont typeface="Arial" panose="020B0604020202020204" pitchFamily="34" charset="0"/>
              <a:buChar char="•"/>
            </a:pPr>
            <a:r>
              <a:rPr lang="en-US" sz="800" dirty="0"/>
              <a:t>Use clear and accurate terminology (cancer instead of tumor)</a:t>
            </a:r>
          </a:p>
          <a:p>
            <a:pPr marL="628650" lvl="1" indent="-171450">
              <a:buFont typeface="Arial" panose="020B0604020202020204" pitchFamily="34" charset="0"/>
              <a:buChar char="•"/>
            </a:pPr>
            <a:r>
              <a:rPr lang="en-US" sz="800" dirty="0"/>
              <a:t>Pause after providing bad news</a:t>
            </a:r>
          </a:p>
          <a:p>
            <a:pPr marL="628650" lvl="1" indent="-171450">
              <a:buFont typeface="Arial" panose="020B0604020202020204" pitchFamily="34" charset="0"/>
              <a:buChar char="•"/>
            </a:pPr>
            <a:r>
              <a:rPr lang="en-US" sz="800" dirty="0"/>
              <a:t>I would respond to emotion when delivering news</a:t>
            </a:r>
          </a:p>
          <a:p>
            <a:pPr marL="628650" lvl="1" indent="-171450">
              <a:buFont typeface="Arial" panose="020B0604020202020204" pitchFamily="34" charset="0"/>
              <a:buChar char="•"/>
            </a:pPr>
            <a:r>
              <a:rPr lang="en-US" sz="800" dirty="0"/>
              <a:t>Ask permission before delivering news</a:t>
            </a:r>
          </a:p>
          <a:p>
            <a:pPr marL="628650" lvl="1" indent="-171450">
              <a:buFont typeface="Arial" panose="020B0604020202020204" pitchFamily="34" charset="0"/>
              <a:buChar char="•"/>
            </a:pPr>
            <a:r>
              <a:rPr lang="en-US" sz="800" dirty="0"/>
              <a:t>Respond to emotions before talking about next steps</a:t>
            </a:r>
          </a:p>
          <a:p>
            <a:pPr marL="171450" indent="-171450">
              <a:buFontTx/>
              <a:buChar char="-"/>
            </a:pPr>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19</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rPr>
              <a:t>https://youtu.be/hJxNoZuDAPs?t=160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highlight>
                  <a:srgbClr val="FFFF00"/>
                </a:highlight>
                <a:latin typeface="Arial" panose="020B0604020202020204" pitchFamily="34" charset="0"/>
                <a:cs typeface="Arial" panose="020B0604020202020204" pitchFamily="34" charset="0"/>
              </a:rPr>
              <a:t>Internet connection required.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a:highlight>
                  <a:srgbClr val="FFFF00"/>
                </a:highlight>
                <a:latin typeface="Arial" panose="020B0604020202020204" pitchFamily="34" charset="0"/>
                <a:cs typeface="Arial" panose="020B0604020202020204" pitchFamily="34" charset="0"/>
              </a:rPr>
              <a:t>Start at </a:t>
            </a:r>
            <a:r>
              <a:rPr lang="en-US" sz="1200" b="1" dirty="0">
                <a:latin typeface="Calibri" panose="020F0502020204030204" pitchFamily="34" charset="0"/>
              </a:rPr>
              <a:t>2:40, play until 6:03</a:t>
            </a:r>
          </a:p>
          <a:p>
            <a:pPr marL="0" indent="0">
              <a:buNone/>
            </a:pPr>
            <a:endParaRPr lang="en-US" sz="1200" dirty="0">
              <a:latin typeface="Calibri" panose="020F0502020204030204" pitchFamily="34" charset="0"/>
            </a:endParaRPr>
          </a:p>
          <a:p>
            <a:pPr marL="171450" indent="-171450">
              <a:buFont typeface="Arial" panose="020B0604020202020204" pitchFamily="34" charset="0"/>
              <a:buChar char="•"/>
            </a:pPr>
            <a:r>
              <a:rPr lang="en-US" sz="1200" dirty="0">
                <a:latin typeface="Calibri" panose="020F0502020204030204" pitchFamily="34" charset="0"/>
              </a:rPr>
              <a:t>Ask the audience to observe for </a:t>
            </a:r>
            <a:r>
              <a:rPr lang="en-US" sz="1200" baseline="0" dirty="0">
                <a:latin typeface="Calibri" panose="020F0502020204030204" pitchFamily="34" charset="0"/>
              </a:rPr>
              <a:t>the following and take notes: </a:t>
            </a:r>
          </a:p>
          <a:p>
            <a:pPr marL="628650" lvl="1" indent="-171450">
              <a:buFont typeface="Arial" panose="020B0604020202020204" pitchFamily="34" charset="0"/>
              <a:buChar char="•"/>
            </a:pPr>
            <a:r>
              <a:rPr lang="en-US" sz="1200" dirty="0">
                <a:latin typeface="Calibri" panose="020F0502020204030204" pitchFamily="34" charset="0"/>
              </a:rPr>
              <a:t>What does the clinician do to enhance communication?</a:t>
            </a:r>
          </a:p>
          <a:p>
            <a:pPr marL="628650" lvl="1" indent="-171450">
              <a:buFont typeface="Arial" panose="020B0604020202020204" pitchFamily="34" charset="0"/>
              <a:buChar char="•"/>
            </a:pPr>
            <a:r>
              <a:rPr lang="en-US" sz="1200" dirty="0">
                <a:latin typeface="Calibri" panose="020F0502020204030204" pitchFamily="34" charset="0"/>
              </a:rPr>
              <a:t>What specifically does he say that was helpful?</a:t>
            </a:r>
          </a:p>
          <a:p>
            <a:pPr marL="628650" lvl="1" indent="-171450">
              <a:buFont typeface="Arial" panose="020B0604020202020204" pitchFamily="34" charset="0"/>
              <a:buChar char="•"/>
            </a:pPr>
            <a:r>
              <a:rPr lang="en-US" sz="1200" dirty="0">
                <a:latin typeface="Calibri" panose="020F0502020204030204" pitchFamily="34" charset="0"/>
              </a:rPr>
              <a:t>How does the patient react?</a:t>
            </a:r>
          </a:p>
          <a:p>
            <a:pPr marL="628650" lvl="1" indent="-171450">
              <a:buFont typeface="Arial" panose="020B0604020202020204" pitchFamily="34" charset="0"/>
              <a:buChar char="•"/>
            </a:pPr>
            <a:r>
              <a:rPr lang="en-US" sz="1200" dirty="0">
                <a:latin typeface="Calibri" panose="020F0502020204030204" pitchFamily="34" charset="0"/>
              </a:rPr>
              <a:t>Would you do anything differently?</a:t>
            </a:r>
          </a:p>
          <a:p>
            <a:endParaRPr lang="en-US" sz="1200" dirty="0">
              <a:latin typeface="Calibri" panose="020F0502020204030204" pitchFamily="34" charset="0"/>
            </a:endParaRPr>
          </a:p>
          <a:p>
            <a:endParaRPr lang="en-US" sz="1200" dirty="0">
              <a:latin typeface="Calibri" panose="020F0502020204030204" pitchFamily="34" charset="0"/>
            </a:endParaRPr>
          </a:p>
          <a:p>
            <a:pPr marL="0" indent="0">
              <a:buNone/>
            </a:pPr>
            <a:endParaRPr lang="en-US" sz="1200" dirty="0">
              <a:latin typeface="Calibri" panose="020F0502020204030204" pitchFamily="34" charset="0"/>
            </a:endParaRPr>
          </a:p>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20</a:t>
            </a:fld>
            <a:endParaRPr lang="en-US" dirty="0"/>
          </a:p>
        </p:txBody>
      </p:sp>
    </p:spTree>
    <p:extLst>
      <p:ext uri="{BB962C8B-B14F-4D97-AF65-F5344CB8AC3E}">
        <p14:creationId xmlns:p14="http://schemas.microsoft.com/office/powerpoint/2010/main" val="1467458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latin typeface="Arial" charset="0"/>
              <a:ea typeface="ＭＳ Ｐゴシック" charset="0"/>
              <a:cs typeface="ＭＳ Ｐゴシック" charset="0"/>
            </a:endParaRPr>
          </a:p>
        </p:txBody>
      </p:sp>
      <p:sp>
        <p:nvSpPr>
          <p:cNvPr id="4" name="Slide Number Placeholder 3"/>
          <p:cNvSpPr>
            <a:spLocks noGrp="1"/>
          </p:cNvSpPr>
          <p:nvPr>
            <p:ph type="sldNum" sz="quarter" idx="5"/>
          </p:nvPr>
        </p:nvSpPr>
        <p:spPr/>
        <p:txBody>
          <a:bodyPr/>
          <a:lstStyle/>
          <a:p>
            <a:fld id="{99CBC82E-BFBE-42F2-B435-8F8C8899303D}" type="slidenum">
              <a:rPr lang="en-US" smtClean="0"/>
              <a:pPr/>
              <a:t>2</a:t>
            </a:fld>
            <a:endParaRPr lang="en-US"/>
          </a:p>
        </p:txBody>
      </p:sp>
    </p:spTree>
    <p:extLst>
      <p:ext uri="{BB962C8B-B14F-4D97-AF65-F5344CB8AC3E}">
        <p14:creationId xmlns:p14="http://schemas.microsoft.com/office/powerpoint/2010/main" val="3630322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800" dirty="0"/>
              <a:t>Do Well: </a:t>
            </a:r>
          </a:p>
          <a:p>
            <a:pPr marL="628650" lvl="1" indent="-171450">
              <a:buFont typeface="Arial" panose="020B0604020202020204" pitchFamily="34" charset="0"/>
              <a:buChar char="•"/>
            </a:pPr>
            <a:r>
              <a:rPr lang="en-US" sz="800" dirty="0"/>
              <a:t>He sat down</a:t>
            </a:r>
          </a:p>
          <a:p>
            <a:pPr marL="628650" lvl="1" indent="-171450">
              <a:buFont typeface="Arial" panose="020B0604020202020204" pitchFamily="34" charset="0"/>
              <a:buChar char="•"/>
            </a:pPr>
            <a:r>
              <a:rPr lang="en-US" sz="800" dirty="0"/>
              <a:t>He asked her if she wanted someone else with her before discussing the news</a:t>
            </a:r>
          </a:p>
          <a:p>
            <a:pPr marL="628650" lvl="1" indent="-171450">
              <a:buFont typeface="Arial" panose="020B0604020202020204" pitchFamily="34" charset="0"/>
              <a:buChar char="•"/>
            </a:pPr>
            <a:r>
              <a:rPr lang="en-US" sz="800" dirty="0"/>
              <a:t>He asked about her perception regarding why they did the biopsy</a:t>
            </a:r>
          </a:p>
          <a:p>
            <a:pPr marL="628650" lvl="1" indent="-171450">
              <a:buFont typeface="Arial" panose="020B0604020202020204" pitchFamily="34" charset="0"/>
              <a:buChar char="•"/>
            </a:pPr>
            <a:r>
              <a:rPr lang="en-US" sz="800" dirty="0"/>
              <a:t>He used a warning shot ”I’m afraid there is bad news”</a:t>
            </a:r>
          </a:p>
          <a:p>
            <a:pPr marL="628650" lvl="1" indent="-171450">
              <a:buFont typeface="Arial" panose="020B0604020202020204" pitchFamily="34" charset="0"/>
              <a:buChar char="•"/>
            </a:pPr>
            <a:r>
              <a:rPr lang="en-US" sz="800" dirty="0"/>
              <a:t>He used simple language when delivering a clear headline ” I was afraid this might cancer and it was” </a:t>
            </a:r>
          </a:p>
          <a:p>
            <a:pPr marL="628650" lvl="1" indent="-171450">
              <a:buFont typeface="Arial" panose="020B0604020202020204" pitchFamily="34" charset="0"/>
              <a:buChar char="•"/>
            </a:pPr>
            <a:r>
              <a:rPr lang="en-US" sz="800" dirty="0"/>
              <a:t>He used silence as a way to respond to emotion after delivering bad news</a:t>
            </a:r>
          </a:p>
          <a:p>
            <a:pPr marL="628650" lvl="1" indent="-171450">
              <a:buFont typeface="Arial" panose="020B0604020202020204" pitchFamily="34" charset="0"/>
              <a:buChar char="•"/>
            </a:pPr>
            <a:r>
              <a:rPr lang="en-US" sz="800" dirty="0"/>
              <a:t>He asked what she was thinking about  “Can you tell me what is going through your mind”</a:t>
            </a:r>
          </a:p>
          <a:p>
            <a:pPr marL="628650" lvl="1" indent="-171450">
              <a:buFont typeface="Arial" panose="020B0604020202020204" pitchFamily="34" charset="0"/>
              <a:buChar char="•"/>
            </a:pPr>
            <a:r>
              <a:rPr lang="en-US" sz="800" dirty="0"/>
              <a:t>When asked about “does this mean I’m going to die,” he responded with honesty about it not being curable </a:t>
            </a:r>
          </a:p>
          <a:p>
            <a:pPr marL="628650" lvl="1" indent="-171450">
              <a:buFont typeface="Arial" panose="020B0604020202020204" pitchFamily="34" charset="0"/>
              <a:buChar char="•"/>
            </a:pPr>
            <a:r>
              <a:rPr lang="en-US" sz="800" dirty="0"/>
              <a:t>He responded to “hopeless” with “Yeah, I hear you. It can feel hopeless.”</a:t>
            </a:r>
          </a:p>
          <a:p>
            <a:pPr marL="628650" lvl="1" indent="-171450">
              <a:buFont typeface="Arial" panose="020B0604020202020204" pitchFamily="34" charset="0"/>
              <a:buChar char="•"/>
            </a:pPr>
            <a:r>
              <a:rPr lang="en-US" sz="800" dirty="0"/>
              <a:t>He asked permission to move on to treatment options. </a:t>
            </a:r>
          </a:p>
          <a:p>
            <a:pPr marL="628650" lvl="1" indent="-171450">
              <a:buFont typeface="Arial" panose="020B0604020202020204" pitchFamily="34" charset="0"/>
              <a:buChar char="•"/>
            </a:pPr>
            <a:r>
              <a:rPr lang="en-US" sz="800" dirty="0"/>
              <a:t>He honored her wish to not talk yet about next steps.</a:t>
            </a:r>
          </a:p>
          <a:p>
            <a:pPr marL="171450" indent="-171450">
              <a:buFontTx/>
              <a:buChar char="-"/>
            </a:pPr>
            <a:endParaRPr lang="en-US" sz="800" dirty="0"/>
          </a:p>
          <a:p>
            <a:pPr marL="171450" indent="-171450">
              <a:buFontTx/>
              <a:buChar char="-"/>
            </a:pPr>
            <a:endParaRPr lang="en-US" sz="800" dirty="0"/>
          </a:p>
          <a:p>
            <a:pPr marL="171450" indent="-171450">
              <a:buFontTx/>
              <a:buChar char="-"/>
            </a:pPr>
            <a:endParaRPr lang="en-US" sz="800" dirty="0"/>
          </a:p>
          <a:p>
            <a:pPr marL="171450" indent="-171450">
              <a:buFontTx/>
              <a:buChar char="-"/>
            </a:pPr>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21</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These</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clinician behaviors not only aid in information transfer,</a:t>
            </a:r>
            <a:r>
              <a:rPr lang="en-US" sz="1200" kern="1200" baseline="0" dirty="0">
                <a:solidFill>
                  <a:schemeClr val="tx1"/>
                </a:solidFill>
                <a:effectLst/>
                <a:latin typeface="+mn-lt"/>
                <a:ea typeface="+mn-ea"/>
                <a:cs typeface="+mn-cs"/>
              </a:rPr>
              <a:t> but are ALSO </a:t>
            </a:r>
            <a:r>
              <a:rPr lang="en-US" sz="1200" kern="1200" dirty="0">
                <a:solidFill>
                  <a:schemeClr val="tx1"/>
                </a:solidFill>
                <a:effectLst/>
                <a:latin typeface="+mn-lt"/>
                <a:ea typeface="+mn-ea"/>
                <a:cs typeface="+mn-cs"/>
              </a:rPr>
              <a:t>linked to increased patient satisfaction</a:t>
            </a:r>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22</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23</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Overview slide of skills to be discussed.</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24</a:t>
            </a:fld>
            <a:endParaRPr lang="en-US" dirty="0"/>
          </a:p>
        </p:txBody>
      </p:sp>
    </p:spTree>
    <p:extLst>
      <p:ext uri="{BB962C8B-B14F-4D97-AF65-F5344CB8AC3E}">
        <p14:creationId xmlns:p14="http://schemas.microsoft.com/office/powerpoint/2010/main" val="3549870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SPIKES is an evidence-based cognitive map that was created to help oncologists deliver serious news. Evidence shows it can be easily taught and changes behavior that results in better patient communication. </a:t>
            </a:r>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25</a:t>
            </a:fld>
            <a:endParaRPr lang="en-US" dirty="0"/>
          </a:p>
        </p:txBody>
      </p:sp>
    </p:spTree>
    <p:extLst>
      <p:ext uri="{BB962C8B-B14F-4D97-AF65-F5344CB8AC3E}">
        <p14:creationId xmlns:p14="http://schemas.microsoft.com/office/powerpoint/2010/main" val="1239709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This step is extremely important. It is the set up for success. This is also a good time to review your goals for the meeting.</a:t>
            </a:r>
          </a:p>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26</a:t>
            </a:fld>
            <a:endParaRPr lang="en-US" dirty="0"/>
          </a:p>
        </p:txBody>
      </p:sp>
    </p:spTree>
    <p:extLst>
      <p:ext uri="{BB962C8B-B14F-4D97-AF65-F5344CB8AC3E}">
        <p14:creationId xmlns:p14="http://schemas.microsoft.com/office/powerpoint/2010/main" val="1787364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Remember the goal is not to ensure the patient has the perfect understanding of the medical facts. The goal is to understand their perception. How does it effect them? What does their family know?  </a:t>
            </a:r>
          </a:p>
          <a:p>
            <a:pPr marL="171450" indent="-171450">
              <a:buFont typeface="Arial" panose="020B0604020202020204" pitchFamily="34" charset="0"/>
              <a:buChar char="•"/>
            </a:pPr>
            <a:r>
              <a:rPr lang="en-US" dirty="0"/>
              <a:t>Often time “difficult patients” become less difficult once you hear and understand their perceptions.</a:t>
            </a:r>
          </a:p>
          <a:p>
            <a:pPr marL="171450" indent="-171450">
              <a:buFont typeface="Arial" panose="020B0604020202020204" pitchFamily="34" charset="0"/>
              <a:buChar char="•"/>
            </a:pPr>
            <a:r>
              <a:rPr lang="en-US" dirty="0"/>
              <a:t>Resist the urge to correct details that may be incorrect but does not impact plans.  </a:t>
            </a:r>
          </a:p>
          <a:p>
            <a:endParaRPr lang="en-US" dirty="0"/>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27</a:t>
            </a:fld>
            <a:endParaRPr lang="en-US" dirty="0"/>
          </a:p>
        </p:txBody>
      </p:sp>
    </p:spTree>
    <p:extLst>
      <p:ext uri="{BB962C8B-B14F-4D97-AF65-F5344CB8AC3E}">
        <p14:creationId xmlns:p14="http://schemas.microsoft.com/office/powerpoint/2010/main" val="14650009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Patients and families may want different amounts of information and may require separate conversations.</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28</a:t>
            </a:fld>
            <a:endParaRPr lang="en-US" dirty="0"/>
          </a:p>
        </p:txBody>
      </p:sp>
    </p:spTree>
    <p:extLst>
      <p:ext uri="{BB962C8B-B14F-4D97-AF65-F5344CB8AC3E}">
        <p14:creationId xmlns:p14="http://schemas.microsoft.com/office/powerpoint/2010/main" val="3150651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29</a:t>
            </a:fld>
            <a:endParaRPr lang="en-US" dirty="0"/>
          </a:p>
        </p:txBody>
      </p:sp>
    </p:spTree>
    <p:extLst>
      <p:ext uri="{BB962C8B-B14F-4D97-AF65-F5344CB8AC3E}">
        <p14:creationId xmlns:p14="http://schemas.microsoft.com/office/powerpoint/2010/main" val="26598714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Patients and families may want different amounts of information and may require separate conversations.</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30</a:t>
            </a:fld>
            <a:endParaRPr lang="en-US" dirty="0"/>
          </a:p>
        </p:txBody>
      </p:sp>
    </p:spTree>
    <p:extLst>
      <p:ext uri="{BB962C8B-B14F-4D97-AF65-F5344CB8AC3E}">
        <p14:creationId xmlns:p14="http://schemas.microsoft.com/office/powerpoint/2010/main" val="4005192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lgn="l">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High quality communication with patients and families is a key tenant of providing palliative care to patients with neurologic illness. Core communication skills include delivering serious news regarding diagnosis, effectively estimating prognosis, navigating treatment choices with shared decision making and, finally, preparing families to make choices near the end of life. This module will cover delivering serious news</a:t>
            </a:r>
            <a:r>
              <a:rPr lang="en-US" sz="1200" kern="1200" baseline="0" dirty="0">
                <a:solidFill>
                  <a:schemeClr val="tx1"/>
                </a:solidFill>
                <a:effectLst/>
                <a:latin typeface="Arial" panose="020B0604020202020204" pitchFamily="34" charset="0"/>
                <a:ea typeface="+mn-ea"/>
                <a:cs typeface="Arial" panose="020B0604020202020204" pitchFamily="34" charset="0"/>
              </a:rPr>
              <a:t> and responding to emotion. </a:t>
            </a:r>
            <a:endParaRPr lang="en-US" sz="1200" i="0" kern="1200" baseline="0" dirty="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endParaRPr lang="en-US" dirty="0">
              <a:latin typeface="Arial"/>
              <a:cs typeface="Arial"/>
            </a:endParaRPr>
          </a:p>
          <a:p>
            <a:pPr marL="171450" indent="-171450">
              <a:buFont typeface="Arial" panose="020B0604020202020204" pitchFamily="34" charset="0"/>
              <a:buChar char="•"/>
            </a:pPr>
            <a:r>
              <a:rPr lang="en-US" i="0" dirty="0">
                <a:latin typeface="Arial"/>
                <a:cs typeface="Arial"/>
              </a:rPr>
              <a:t>This module will be most helpful for neurology residents, fellows and neurologists in practice. For neurology subspecialists or fellows you may want to consider tying the</a:t>
            </a:r>
            <a:r>
              <a:rPr lang="en-US" i="0" baseline="0" dirty="0">
                <a:latin typeface="Arial"/>
                <a:cs typeface="Arial"/>
              </a:rPr>
              <a:t> examples </a:t>
            </a:r>
            <a:r>
              <a:rPr lang="en-US" i="0" dirty="0">
                <a:latin typeface="Arial"/>
                <a:cs typeface="Arial"/>
              </a:rPr>
              <a:t>to the condition of interest (e.g. brain cancer).</a:t>
            </a:r>
            <a:r>
              <a:rPr lang="en-US" dirty="0">
                <a:latin typeface="Arial"/>
                <a:cs typeface="Arial"/>
              </a:rPr>
              <a:t> </a:t>
            </a:r>
            <a:endParaRPr lang="en-US" dirty="0"/>
          </a:p>
          <a:p>
            <a:pPr marL="171450" indent="-171450">
              <a:buFontTx/>
              <a:buChar char="-"/>
            </a:pPr>
            <a:endParaRPr lang="en-US" i="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4813F2C-7E8F-4D0B-A83D-7DADBA41ED12}" type="slidenum">
              <a:rPr lang="en-US" smtClean="0"/>
              <a:pPr/>
              <a:t>3</a:t>
            </a:fld>
            <a:endParaRPr lang="en-US" dirty="0"/>
          </a:p>
        </p:txBody>
      </p:sp>
      <p:sp>
        <p:nvSpPr>
          <p:cNvPr id="5" name="Date Placeholder 4"/>
          <p:cNvSpPr>
            <a:spLocks noGrp="1"/>
          </p:cNvSpPr>
          <p:nvPr>
            <p:ph type="dt" idx="11"/>
          </p:nvPr>
        </p:nvSpPr>
        <p:spPr/>
        <p:txBody>
          <a:bodyPr/>
          <a:lstStyle/>
          <a:p>
            <a:r>
              <a:rPr lang="en-US"/>
              <a:t>3/3/2018</a:t>
            </a:r>
            <a:endParaRPr lang="en-US" dirty="0"/>
          </a:p>
        </p:txBody>
      </p:sp>
    </p:spTree>
    <p:extLst>
      <p:ext uri="{BB962C8B-B14F-4D97-AF65-F5344CB8AC3E}">
        <p14:creationId xmlns:p14="http://schemas.microsoft.com/office/powerpoint/2010/main" val="1976610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31</a:t>
            </a:fld>
            <a:endParaRPr lang="en-US" dirty="0"/>
          </a:p>
        </p:txBody>
      </p:sp>
    </p:spTree>
    <p:extLst>
      <p:ext uri="{BB962C8B-B14F-4D97-AF65-F5344CB8AC3E}">
        <p14:creationId xmlns:p14="http://schemas.microsoft.com/office/powerpoint/2010/main" val="23020434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Ask the group “Remember newspapers?” Consider spending time creating your headline prior to seeing the patient.  </a:t>
            </a:r>
          </a:p>
          <a:p>
            <a:pPr marL="171450" indent="-171450">
              <a:buFont typeface="Arial" panose="020B0604020202020204" pitchFamily="34" charset="0"/>
              <a:buChar char="•"/>
            </a:pPr>
            <a:r>
              <a:rPr lang="en-US" dirty="0"/>
              <a:t>Adding ”I’m worried” or “I’m concerned” acts like a warning shot as well. It helps patients here the importance of the headline.</a:t>
            </a:r>
          </a:p>
          <a:p>
            <a:endParaRPr lang="en-US" dirty="0"/>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32</a:t>
            </a:fld>
            <a:endParaRPr lang="en-US" dirty="0"/>
          </a:p>
        </p:txBody>
      </p:sp>
    </p:spTree>
    <p:extLst>
      <p:ext uri="{BB962C8B-B14F-4D97-AF65-F5344CB8AC3E}">
        <p14:creationId xmlns:p14="http://schemas.microsoft.com/office/powerpoint/2010/main" val="34813771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Responding with empathy improves communication with patients. Affect-oriented communication improves patient recall, improves trust and rapport and aids in complex medical decision-making. </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33</a:t>
            </a:fld>
            <a:endParaRPr lang="en-US" dirty="0"/>
          </a:p>
        </p:txBody>
      </p:sp>
    </p:spTree>
    <p:extLst>
      <p:ext uri="{BB962C8B-B14F-4D97-AF65-F5344CB8AC3E}">
        <p14:creationId xmlns:p14="http://schemas.microsoft.com/office/powerpoint/2010/main" val="3558117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Name</a:t>
            </a:r>
          </a:p>
          <a:p>
            <a:pPr marL="628650" lvl="1" indent="-171450">
              <a:buFont typeface="Arial" panose="020B0604020202020204" pitchFamily="34" charset="0"/>
              <a:buChar char="•"/>
            </a:pPr>
            <a:r>
              <a:rPr lang="en-US" dirty="0"/>
              <a:t>For “…” can add suggestions such as sad, frustrating, surprising.</a:t>
            </a:r>
          </a:p>
          <a:p>
            <a:pPr marL="628650" lvl="1" indent="-171450">
              <a:buFont typeface="Arial" panose="020B0604020202020204" pitchFamily="34" charset="0"/>
              <a:buChar char="•"/>
            </a:pPr>
            <a:r>
              <a:rPr lang="en-US" dirty="0"/>
              <a:t>It can also help to name feelings such as grief or worry to distinguish them from pathological/psychiatric disorders such as depression and anxiety.</a:t>
            </a:r>
          </a:p>
          <a:p>
            <a:pPr marL="171450" lvl="0" indent="-171450">
              <a:buFont typeface="Arial" panose="020B0604020202020204" pitchFamily="34" charset="0"/>
              <a:buChar char="•"/>
            </a:pPr>
            <a:r>
              <a:rPr lang="en-US" dirty="0"/>
              <a:t>Understand</a:t>
            </a:r>
          </a:p>
          <a:p>
            <a:pPr marL="628650" lvl="1" indent="-171450">
              <a:buFont typeface="Arial" panose="020B0604020202020204" pitchFamily="34" charset="0"/>
              <a:buChar char="•"/>
            </a:pPr>
            <a:r>
              <a:rPr lang="en-US" dirty="0"/>
              <a:t>Also consider asking questions: what’s the most difficult part of this for you?</a:t>
            </a:r>
            <a:endParaRPr lang="en-US" dirty="0">
              <a:cs typeface="Calibri"/>
            </a:endParaRPr>
          </a:p>
          <a:p>
            <a:pPr marL="628650" lvl="1" indent="-171450">
              <a:buFont typeface="Arial" panose="020B0604020202020204" pitchFamily="34" charset="0"/>
              <a:buChar char="•"/>
            </a:pPr>
            <a:r>
              <a:rPr lang="en-US" dirty="0"/>
              <a:t>Asking people to tell you about their life before the illness can also help you to understand the impact of their illness.</a:t>
            </a:r>
          </a:p>
          <a:p>
            <a:pPr marL="171450" lvl="0" indent="-171450">
              <a:buFont typeface="Arial" panose="020B0604020202020204" pitchFamily="34" charset="0"/>
              <a:buChar char="•"/>
            </a:pPr>
            <a:r>
              <a:rPr lang="en-US" dirty="0"/>
              <a:t>Respect</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 admire your courage in how you are sharing this with your family.</a:t>
            </a:r>
          </a:p>
          <a:p>
            <a:pPr marL="171450" lvl="0" indent="-171450">
              <a:buFont typeface="Arial" panose="020B0604020202020204" pitchFamily="34" charset="0"/>
              <a:buChar char="•"/>
            </a:pPr>
            <a:r>
              <a:rPr lang="en-US" dirty="0"/>
              <a:t>Support</a:t>
            </a:r>
          </a:p>
          <a:p>
            <a:pPr marL="171450" lvl="0" indent="-171450">
              <a:buFont typeface="Arial" panose="020B0604020202020204" pitchFamily="34" charset="0"/>
              <a:buChar char="•"/>
            </a:pPr>
            <a:r>
              <a:rPr lang="en-US" dirty="0"/>
              <a:t>Explore</a:t>
            </a:r>
          </a:p>
        </p:txBody>
      </p:sp>
      <p:sp>
        <p:nvSpPr>
          <p:cNvPr id="4" name="Slide Number Placeholder 3"/>
          <p:cNvSpPr>
            <a:spLocks noGrp="1"/>
          </p:cNvSpPr>
          <p:nvPr>
            <p:ph type="sldNum" sz="quarter" idx="10"/>
          </p:nvPr>
        </p:nvSpPr>
        <p:spPr/>
        <p:txBody>
          <a:bodyPr/>
          <a:lstStyle/>
          <a:p>
            <a:fld id="{5B875BAE-59AE-4923-875A-F74D9798B9BB}" type="slidenum">
              <a:rPr lang="en-US" smtClean="0"/>
              <a:t>34</a:t>
            </a:fld>
            <a:endParaRPr lang="en-US"/>
          </a:p>
        </p:txBody>
      </p:sp>
    </p:spTree>
    <p:extLst>
      <p:ext uri="{BB962C8B-B14F-4D97-AF65-F5344CB8AC3E}">
        <p14:creationId xmlns:p14="http://schemas.microsoft.com/office/powerpoint/2010/main" val="1476970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Sometimes a question may seem cognitive</a:t>
            </a:r>
            <a:r>
              <a:rPr lang="en-US" baseline="0" dirty="0"/>
              <a:t>, </a:t>
            </a:r>
            <a:r>
              <a:rPr lang="en-US" dirty="0"/>
              <a:t>e.g. a search for more data or a question about more treatment. But consider that the question may actually be emotional.   Respond with empathy first.  </a:t>
            </a:r>
          </a:p>
          <a:p>
            <a:pPr marL="171450" indent="-171450">
              <a:buFont typeface="Arial" panose="020B0604020202020204" pitchFamily="34" charset="0"/>
              <a:buChar char="•"/>
            </a:pPr>
            <a:r>
              <a:rPr lang="en-US" dirty="0"/>
              <a:t>“I wish” statements align with patients by acknowledging you also wish for what they want but empathically implies that it can not happen. You</a:t>
            </a:r>
            <a:r>
              <a:rPr lang="en-US" baseline="0" dirty="0"/>
              <a:t> do NOT </a:t>
            </a:r>
            <a:r>
              <a:rPr lang="en-US" dirty="0"/>
              <a:t>have to follow up an “I wish” statement with data for why something won’t happen.</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35</a:t>
            </a:fld>
            <a:endParaRPr lang="en-US" dirty="0"/>
          </a:p>
        </p:txBody>
      </p:sp>
    </p:spTree>
    <p:extLst>
      <p:ext uri="{BB962C8B-B14F-4D97-AF65-F5344CB8AC3E}">
        <p14:creationId xmlns:p14="http://schemas.microsoft.com/office/powerpoint/2010/main" val="16433211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Important to recognize that one may only hear and remember a few words (e.g. “You have ALS”) from your first meeting. It is important that patients know how they can reach you and have follow-up in the near future to ask questions once they have absorbed and processed this news.  </a:t>
            </a:r>
          </a:p>
        </p:txBody>
      </p:sp>
      <p:sp>
        <p:nvSpPr>
          <p:cNvPr id="4" name="Slide Number Placeholder 3"/>
          <p:cNvSpPr>
            <a:spLocks noGrp="1"/>
          </p:cNvSpPr>
          <p:nvPr>
            <p:ph type="sldNum" sz="quarter" idx="10"/>
          </p:nvPr>
        </p:nvSpPr>
        <p:spPr/>
        <p:txBody>
          <a:bodyPr/>
          <a:lstStyle/>
          <a:p>
            <a:fld id="{934B8609-FA4E-7A45-8896-FA0A93137F94}" type="slidenum">
              <a:rPr lang="en-US" smtClean="0"/>
              <a:t>36</a:t>
            </a:fld>
            <a:endParaRPr lang="en-US"/>
          </a:p>
        </p:txBody>
      </p:sp>
    </p:spTree>
    <p:extLst>
      <p:ext uri="{BB962C8B-B14F-4D97-AF65-F5344CB8AC3E}">
        <p14:creationId xmlns:p14="http://schemas.microsoft.com/office/powerpoint/2010/main" val="10504459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4B8609-FA4E-7A45-8896-FA0A93137F94}" type="slidenum">
              <a:rPr lang="en-US" smtClean="0"/>
              <a:t>37</a:t>
            </a:fld>
            <a:endParaRPr lang="en-US"/>
          </a:p>
        </p:txBody>
      </p:sp>
    </p:spTree>
    <p:extLst>
      <p:ext uri="{BB962C8B-B14F-4D97-AF65-F5344CB8AC3E}">
        <p14:creationId xmlns:p14="http://schemas.microsoft.com/office/powerpoint/2010/main" val="105044595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ASK-TELL-ASK is a quick method to share information in small bits.</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38</a:t>
            </a:fld>
            <a:endParaRPr lang="en-US" dirty="0"/>
          </a:p>
        </p:txBody>
      </p:sp>
    </p:spTree>
    <p:extLst>
      <p:ext uri="{BB962C8B-B14F-4D97-AF65-F5344CB8AC3E}">
        <p14:creationId xmlns:p14="http://schemas.microsoft.com/office/powerpoint/2010/main" val="9511163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Consider</a:t>
            </a:r>
            <a:r>
              <a:rPr lang="en-US" baseline="0" dirty="0"/>
              <a:t> dividing the audience into groups of 2. One person plays the role of the provider , the other person is the patient.</a:t>
            </a:r>
          </a:p>
          <a:p>
            <a:pPr marL="171450" indent="-171450">
              <a:buFont typeface="Arial" panose="020B0604020202020204" pitchFamily="34" charset="0"/>
              <a:buChar char="•"/>
            </a:pPr>
            <a:r>
              <a:rPr lang="en-US" baseline="0" dirty="0"/>
              <a:t>Allow 5-10 min to role play, allow 5 min for feedback</a:t>
            </a:r>
          </a:p>
          <a:p>
            <a:pPr marL="171450" indent="-171450">
              <a:buFont typeface="Arial" panose="020B0604020202020204" pitchFamily="34" charset="0"/>
              <a:buChar char="•"/>
            </a:pPr>
            <a:r>
              <a:rPr lang="en-US" baseline="0" dirty="0"/>
              <a:t>You can change the diagnosis to be pertinent to your audience (e.g. Diagnosis of glioblastoma if working with neuro-oncology fellows).</a:t>
            </a:r>
            <a:endParaRPr lang="en-US" dirty="0"/>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39</a:t>
            </a:fld>
            <a:endParaRPr lang="en-US" dirty="0"/>
          </a:p>
        </p:txBody>
      </p:sp>
    </p:spTree>
    <p:extLst>
      <p:ext uri="{BB962C8B-B14F-4D97-AF65-F5344CB8AC3E}">
        <p14:creationId xmlns:p14="http://schemas.microsoft.com/office/powerpoint/2010/main" val="7596742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Present these considerations before the audience before doing the role play</a:t>
            </a:r>
          </a:p>
          <a:p>
            <a:r>
              <a:rPr lang="en-US" dirty="0">
                <a:cs typeface="Calibri"/>
              </a:rPr>
              <a:t>Consider reviewing the module on teaching methods, which has a section on role play</a:t>
            </a:r>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40</a:t>
            </a:fld>
            <a:endParaRPr lang="en-US" dirty="0"/>
          </a:p>
        </p:txBody>
      </p:sp>
    </p:spTree>
    <p:extLst>
      <p:ext uri="{BB962C8B-B14F-4D97-AF65-F5344CB8AC3E}">
        <p14:creationId xmlns:p14="http://schemas.microsoft.com/office/powerpoint/2010/main" val="914395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Remember EPEC principle of ‘tell, teach, tell” (tell people what you are going to teach, teach them what you told them, and then remind them of what you taught them). </a:t>
            </a:r>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5</a:t>
            </a:fld>
            <a:endParaRPr lang="en-US" dirty="0"/>
          </a:p>
        </p:txBody>
      </p:sp>
    </p:spTree>
    <p:extLst>
      <p:ext uri="{BB962C8B-B14F-4D97-AF65-F5344CB8AC3E}">
        <p14:creationId xmlns:p14="http://schemas.microsoft.com/office/powerpoint/2010/main" val="136847101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Debrief after the role play</a:t>
            </a:r>
          </a:p>
        </p:txBody>
      </p:sp>
      <p:sp>
        <p:nvSpPr>
          <p:cNvPr id="4" name="Date Placeholder 3"/>
          <p:cNvSpPr>
            <a:spLocks noGrp="1"/>
          </p:cNvSpPr>
          <p:nvPr>
            <p:ph type="dt" idx="1"/>
          </p:nvPr>
        </p:nvSpPr>
        <p:spPr/>
        <p:txBody>
          <a:bodyPr/>
          <a:lstStyle/>
          <a:p>
            <a:r>
              <a:rPr lang="en-US"/>
              <a:t>3/3/2018</a:t>
            </a:r>
            <a:endParaRPr lang="en-US" dirty="0"/>
          </a:p>
        </p:txBody>
      </p:sp>
      <p:sp>
        <p:nvSpPr>
          <p:cNvPr id="5" name="Slide Number Placeholder 4"/>
          <p:cNvSpPr>
            <a:spLocks noGrp="1"/>
          </p:cNvSpPr>
          <p:nvPr>
            <p:ph type="sldNum" sz="quarter" idx="5"/>
          </p:nvPr>
        </p:nvSpPr>
        <p:spPr/>
        <p:txBody>
          <a:bodyPr/>
          <a:lstStyle/>
          <a:p>
            <a:fld id="{64813F2C-7E8F-4D0B-A83D-7DADBA41ED12}" type="slidenum">
              <a:rPr lang="en-US" smtClean="0"/>
              <a:pPr/>
              <a:t>41</a:t>
            </a:fld>
            <a:endParaRPr lang="en-US" dirty="0"/>
          </a:p>
        </p:txBody>
      </p:sp>
    </p:spTree>
    <p:extLst>
      <p:ext uri="{BB962C8B-B14F-4D97-AF65-F5344CB8AC3E}">
        <p14:creationId xmlns:p14="http://schemas.microsoft.com/office/powerpoint/2010/main" val="37536134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42</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43</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4B8609-FA4E-7A45-8896-FA0A93137F94}" type="slidenum">
              <a:rPr lang="en-US" smtClean="0"/>
              <a:t>46</a:t>
            </a:fld>
            <a:endParaRPr lang="en-US"/>
          </a:p>
        </p:txBody>
      </p:sp>
    </p:spTree>
    <p:extLst>
      <p:ext uri="{BB962C8B-B14F-4D97-AF65-F5344CB8AC3E}">
        <p14:creationId xmlns:p14="http://schemas.microsoft.com/office/powerpoint/2010/main" val="16976645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813F2C-7E8F-4D0B-A83D-7DADBA41ED12}" type="slidenum">
              <a:rPr lang="en-US" smtClean="0"/>
              <a:pPr/>
              <a:t>48</a:t>
            </a:fld>
            <a:endParaRPr lang="en-US" dirty="0"/>
          </a:p>
        </p:txBody>
      </p:sp>
    </p:spTree>
    <p:extLst>
      <p:ext uri="{BB962C8B-B14F-4D97-AF65-F5344CB8AC3E}">
        <p14:creationId xmlns:p14="http://schemas.microsoft.com/office/powerpoint/2010/main" val="19927548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CBC82E-BFBE-42F2-B435-8F8C8899303D}" type="slidenum">
              <a:rPr lang="en-US" smtClean="0"/>
              <a:pPr/>
              <a:t>49</a:t>
            </a:fld>
            <a:endParaRPr lang="en-US"/>
          </a:p>
        </p:txBody>
      </p:sp>
    </p:spTree>
    <p:extLst>
      <p:ext uri="{BB962C8B-B14F-4D97-AF65-F5344CB8AC3E}">
        <p14:creationId xmlns:p14="http://schemas.microsoft.com/office/powerpoint/2010/main" val="16797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Consider asking audience what</a:t>
            </a:r>
            <a:r>
              <a:rPr lang="en-US" sz="1200" baseline="0" dirty="0"/>
              <a:t> they think Epictetus meant.</a:t>
            </a:r>
          </a:p>
          <a:p>
            <a:pPr marL="171450" indent="-171450">
              <a:buFont typeface="Arial" panose="020B0604020202020204" pitchFamily="34" charset="0"/>
              <a:buChar char="•"/>
            </a:pPr>
            <a:r>
              <a:rPr lang="en-US" dirty="0"/>
              <a:t>Listening is one of the most</a:t>
            </a:r>
            <a:r>
              <a:rPr lang="en-US" baseline="0" dirty="0"/>
              <a:t> important skills in communication. If you are a speaking more than your patient, this may be a sign you aren’t listening enough. </a:t>
            </a:r>
          </a:p>
          <a:p>
            <a:pPr marL="171450" indent="-171450">
              <a:buFont typeface="Arial" panose="020B0604020202020204" pitchFamily="34" charset="0"/>
              <a:buChar char="•"/>
            </a:pPr>
            <a:r>
              <a:rPr lang="en-US" baseline="0" dirty="0"/>
              <a:t>Data notes that families value being heard during family meetings.  But physicians speak over 70% of recorded family meetings  (Reference </a:t>
            </a:r>
            <a:r>
              <a:rPr lang="en-US" sz="1200" kern="1200" dirty="0">
                <a:solidFill>
                  <a:schemeClr val="tx1"/>
                </a:solidFill>
                <a:effectLst/>
                <a:latin typeface="+mn-lt"/>
                <a:ea typeface="+mn-ea"/>
                <a:cs typeface="+mn-cs"/>
              </a:rPr>
              <a:t>Curtis JR. Communicating about end-of-life care with patients and families in the intensive care unit. (</a:t>
            </a:r>
            <a:r>
              <a:rPr lang="en-US" sz="1200" i="1" kern="1200" dirty="0" err="1">
                <a:solidFill>
                  <a:schemeClr val="tx1"/>
                </a:solidFill>
                <a:effectLst/>
                <a:latin typeface="+mn-lt"/>
                <a:ea typeface="+mn-ea"/>
                <a:cs typeface="+mn-cs"/>
              </a:rPr>
              <a:t>Crit</a:t>
            </a:r>
            <a:r>
              <a:rPr lang="en-US" sz="1200" i="1" kern="1200" dirty="0">
                <a:solidFill>
                  <a:schemeClr val="tx1"/>
                </a:solidFill>
                <a:effectLst/>
                <a:latin typeface="+mn-lt"/>
                <a:ea typeface="+mn-ea"/>
                <a:cs typeface="+mn-cs"/>
              </a:rPr>
              <a:t> Care Clin.</a:t>
            </a:r>
            <a:r>
              <a:rPr lang="en-US" sz="1200" kern="1200" dirty="0">
                <a:solidFill>
                  <a:schemeClr val="tx1"/>
                </a:solidFill>
                <a:effectLst/>
                <a:latin typeface="+mn-lt"/>
                <a:ea typeface="+mn-ea"/>
                <a:cs typeface="+mn-cs"/>
              </a:rPr>
              <a:t> 2004;20:363–80)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baseline="0" dirty="0"/>
          </a:p>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6</a:t>
            </a:fld>
            <a:endParaRPr lang="en-US" dirty="0"/>
          </a:p>
        </p:txBody>
      </p:sp>
    </p:spTree>
    <p:extLst>
      <p:ext uri="{BB962C8B-B14F-4D97-AF65-F5344CB8AC3E}">
        <p14:creationId xmlns:p14="http://schemas.microsoft.com/office/powerpoint/2010/main" val="15693427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Refer</a:t>
            </a:r>
            <a:r>
              <a:rPr lang="en-US" sz="1200" b="0" i="0" kern="1200" baseline="0" dirty="0">
                <a:solidFill>
                  <a:schemeClr val="tx1"/>
                </a:solidFill>
                <a:effectLst/>
                <a:latin typeface="+mn-lt"/>
                <a:ea typeface="+mn-ea"/>
                <a:cs typeface="+mn-cs"/>
              </a:rPr>
              <a:t> to the cited article for more information.</a:t>
            </a:r>
            <a:endParaRPr lang="en-US"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800" b="0" dirty="0">
              <a:latin typeface="Calibri" panose="020F0502020204030204" pitchFamily="34" charset="0"/>
            </a:endParaRPr>
          </a:p>
          <a:p>
            <a:endParaRPr lang="en-US" sz="800" b="0" dirty="0"/>
          </a:p>
        </p:txBody>
      </p:sp>
      <p:sp>
        <p:nvSpPr>
          <p:cNvPr id="4" name="Slide Number Placeholder 3"/>
          <p:cNvSpPr>
            <a:spLocks noGrp="1"/>
          </p:cNvSpPr>
          <p:nvPr>
            <p:ph type="sldNum" sz="quarter" idx="10"/>
          </p:nvPr>
        </p:nvSpPr>
        <p:spPr/>
        <p:txBody>
          <a:bodyPr/>
          <a:lstStyle/>
          <a:p>
            <a:fld id="{934B8609-FA4E-7A45-8896-FA0A93137F94}" type="slidenum">
              <a:rPr lang="en-US" smtClean="0"/>
              <a:t>7</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mn-lt"/>
                <a:ea typeface="+mn-ea"/>
                <a:cs typeface="+mn-cs"/>
              </a:rPr>
              <a:t>Learning to engage in thoughtful, empathic conversations leads to ensuring that treatment plans match the patient’s goals and values</a:t>
            </a:r>
            <a:r>
              <a:rPr lang="en-US" sz="1200" kern="1200" baseline="0" dirty="0">
                <a:solidFill>
                  <a:schemeClr val="tx1"/>
                </a:solidFill>
                <a:effectLst/>
                <a:latin typeface="+mn-lt"/>
                <a:ea typeface="+mn-ea"/>
                <a:cs typeface="+mn-cs"/>
              </a:rPr>
              <a:t> – hence bridging the gap between  what patients WANT and what they GET.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Excellent communication improves a patient’s adjustment to illness, lessens physical symptoms, increases adherence to treatment and results in higher satisfaction with care.   </a:t>
            </a:r>
            <a:r>
              <a:rPr lang="en-US" sz="800" dirty="0">
                <a:effectLst/>
              </a:rPr>
              <a:t> </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endParaRPr lang="en-US" sz="800" dirty="0"/>
          </a:p>
        </p:txBody>
      </p:sp>
      <p:sp>
        <p:nvSpPr>
          <p:cNvPr id="4" name="Slide Number Placeholder 3"/>
          <p:cNvSpPr>
            <a:spLocks noGrp="1"/>
          </p:cNvSpPr>
          <p:nvPr>
            <p:ph type="sldNum" sz="quarter" idx="10"/>
          </p:nvPr>
        </p:nvSpPr>
        <p:spPr/>
        <p:txBody>
          <a:bodyPr/>
          <a:lstStyle/>
          <a:p>
            <a:fld id="{934B8609-FA4E-7A45-8896-FA0A93137F94}" type="slidenum">
              <a:rPr lang="en-US" smtClean="0"/>
              <a:t>8</a:t>
            </a:fld>
            <a:endParaRPr lang="en-US"/>
          </a:p>
        </p:txBody>
      </p:sp>
    </p:spTree>
    <p:extLst>
      <p:ext uri="{BB962C8B-B14F-4D97-AF65-F5344CB8AC3E}">
        <p14:creationId xmlns:p14="http://schemas.microsoft.com/office/powerpoint/2010/main" val="933601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You can ask the audience to</a:t>
            </a:r>
            <a:r>
              <a:rPr lang="en-US" sz="1200" baseline="0" dirty="0"/>
              <a:t> raise their hands if they think the answer to this question is yes. </a:t>
            </a:r>
          </a:p>
          <a:p>
            <a:pPr marL="171450" indent="-171450">
              <a:buFont typeface="Arial" panose="020B0604020202020204" pitchFamily="34" charset="0"/>
              <a:buChar char="•"/>
            </a:pPr>
            <a:r>
              <a:rPr lang="en-US" sz="1200" baseline="0" dirty="0"/>
              <a:t>You can ask the audience members that answer no, to explain why they think good communication cannot be taught. </a:t>
            </a:r>
            <a:endParaRPr lang="en-US"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Although multiple professional societies such as the American Academy of Neurology (AAN) and the Accreditation Council for Graduate Medical Education (ACGME) emphasize communication with patients and families as a key component of high quality care, few neurologists receive formal training during residency about communication.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Doctors who routinely deliver difficult news admit that they are unsure of their ability to properly perform this task. This</a:t>
            </a:r>
            <a:r>
              <a:rPr lang="en-US" sz="1200" kern="1200" baseline="0" dirty="0">
                <a:solidFill>
                  <a:schemeClr val="tx1"/>
                </a:solidFill>
                <a:effectLst/>
                <a:latin typeface="+mn-lt"/>
                <a:ea typeface="+mn-ea"/>
                <a:cs typeface="+mn-cs"/>
              </a:rPr>
              <a:t> is why we are reviewing communication skills today.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 one study, teaching tools and standardized strategies increased communication skills amongst oncology fellows. Skill workshops can improve the ability of residents and specialists to recognize emotional cues when delivering bad news. </a:t>
            </a:r>
          </a:p>
          <a:p>
            <a:endParaRPr lang="en-US" sz="1200" kern="120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endParaRPr lang="en-US" dirty="0"/>
          </a:p>
        </p:txBody>
      </p:sp>
      <p:sp>
        <p:nvSpPr>
          <p:cNvPr id="4" name="Date Placeholder 3"/>
          <p:cNvSpPr>
            <a:spLocks noGrp="1"/>
          </p:cNvSpPr>
          <p:nvPr>
            <p:ph type="dt" idx="10"/>
          </p:nvPr>
        </p:nvSpPr>
        <p:spPr/>
        <p:txBody>
          <a:bodyPr/>
          <a:lstStyle/>
          <a:p>
            <a:r>
              <a:rPr lang="en-US"/>
              <a:t>3/3/2018</a:t>
            </a:r>
            <a:endParaRPr lang="en-US" dirty="0"/>
          </a:p>
        </p:txBody>
      </p:sp>
      <p:sp>
        <p:nvSpPr>
          <p:cNvPr id="5" name="Slide Number Placeholder 4"/>
          <p:cNvSpPr>
            <a:spLocks noGrp="1"/>
          </p:cNvSpPr>
          <p:nvPr>
            <p:ph type="sldNum" sz="quarter" idx="11"/>
          </p:nvPr>
        </p:nvSpPr>
        <p:spPr/>
        <p:txBody>
          <a:bodyPr/>
          <a:lstStyle/>
          <a:p>
            <a:fld id="{64813F2C-7E8F-4D0B-A83D-7DADBA41ED12}" type="slidenum">
              <a:rPr lang="en-US" smtClean="0"/>
              <a:pPr/>
              <a:t>9</a:t>
            </a:fld>
            <a:endParaRPr lang="en-US" dirty="0"/>
          </a:p>
        </p:txBody>
      </p:sp>
    </p:spTree>
    <p:extLst>
      <p:ext uri="{BB962C8B-B14F-4D97-AF65-F5344CB8AC3E}">
        <p14:creationId xmlns:p14="http://schemas.microsoft.com/office/powerpoint/2010/main" val="230377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Communication should involve both the person living with a serious illness and involved family or other informal caregivers.</a:t>
            </a:r>
          </a:p>
          <a:p>
            <a:pPr marL="171450" indent="-171450">
              <a:buFont typeface="Arial" panose="020B0604020202020204" pitchFamily="34" charset="0"/>
              <a:buChar char="•"/>
            </a:pPr>
            <a:r>
              <a:rPr lang="en-US" sz="1200" kern="1200" dirty="0">
                <a:solidFill>
                  <a:schemeClr val="tx1"/>
                </a:solidFill>
                <a:effectLst/>
                <a:latin typeface="Arial" panose="020B0604020202020204" pitchFamily="34" charset="0"/>
                <a:ea typeface="+mn-ea"/>
                <a:cs typeface="Arial" panose="020B0604020202020204" pitchFamily="34" charset="0"/>
              </a:rPr>
              <a:t>In this talk we will refer primarily to the patient but these concepts should also be applied in working with affected family members, particularly if a patient has communication or cognitive barriers.</a:t>
            </a:r>
          </a:p>
        </p:txBody>
      </p:sp>
      <p:sp>
        <p:nvSpPr>
          <p:cNvPr id="4" name="Slide Number Placeholder 3"/>
          <p:cNvSpPr>
            <a:spLocks noGrp="1"/>
          </p:cNvSpPr>
          <p:nvPr>
            <p:ph type="sldNum" sz="quarter" idx="10"/>
          </p:nvPr>
        </p:nvSpPr>
        <p:spPr/>
        <p:txBody>
          <a:bodyPr/>
          <a:lstStyle/>
          <a:p>
            <a:fld id="{934B8609-FA4E-7A45-8896-FA0A93137F94}" type="slidenum">
              <a:rPr lang="en-US" smtClean="0"/>
              <a:t>10</a:t>
            </a:fld>
            <a:endParaRPr lang="en-US"/>
          </a:p>
        </p:txBody>
      </p:sp>
    </p:spTree>
    <p:extLst>
      <p:ext uri="{BB962C8B-B14F-4D97-AF65-F5344CB8AC3E}">
        <p14:creationId xmlns:p14="http://schemas.microsoft.com/office/powerpoint/2010/main" val="1868594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Title 6">
            <a:extLst>
              <a:ext uri="{FF2B5EF4-FFF2-40B4-BE49-F238E27FC236}">
                <a16:creationId xmlns:a16="http://schemas.microsoft.com/office/drawing/2014/main" id="{F6D78B85-D84F-4212-B2E1-F443D0BA661C}"/>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66399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Bullets">
    <p:spTree>
      <p:nvGrpSpPr>
        <p:cNvPr id="1" name=""/>
        <p:cNvGrpSpPr/>
        <p:nvPr/>
      </p:nvGrpSpPr>
      <p:grpSpPr>
        <a:xfrm>
          <a:off x="0" y="0"/>
          <a:ext cx="0" cy="0"/>
          <a:chOff x="0" y="0"/>
          <a:chExt cx="0" cy="0"/>
        </a:xfrm>
      </p:grpSpPr>
      <p:sp>
        <p:nvSpPr>
          <p:cNvPr id="5" name="Content Placeholder 2"/>
          <p:cNvSpPr>
            <a:spLocks noGrp="1"/>
          </p:cNvSpPr>
          <p:nvPr>
            <p:ph idx="1"/>
          </p:nvPr>
        </p:nvSpPr>
        <p:spPr>
          <a:xfrm>
            <a:off x="1524000" y="1825626"/>
            <a:ext cx="10058400" cy="4803775"/>
          </a:xfrm>
        </p:spPr>
        <p:txBody>
          <a:bodyPr anchor="t"/>
          <a:lstStyle>
            <a:lvl1pPr marL="0" indent="0">
              <a:buNone/>
              <a:defRPr/>
            </a:lvl1pPr>
            <a:lvl2pPr marL="457189" indent="0">
              <a:buNone/>
              <a:defRPr/>
            </a:lvl2pPr>
            <a:lvl3pPr marL="914377" indent="0">
              <a:buNone/>
              <a:defRPr/>
            </a:lvl3pPr>
            <a:lvl4pPr marL="1371566" indent="0">
              <a:buNone/>
              <a:defRPr/>
            </a:lvl4pPr>
            <a:lvl5pPr marL="1828755" indent="0">
              <a:buNone/>
              <a:defRPr/>
            </a:lvl5pPr>
          </a:lstStyle>
          <a:p>
            <a:pPr lvl="0"/>
            <a:r>
              <a:rPr lang="en-US" dirty="0"/>
              <a:t>Edit Master text styles</a:t>
            </a:r>
          </a:p>
        </p:txBody>
      </p:sp>
      <p:sp>
        <p:nvSpPr>
          <p:cNvPr id="6" name="Title 1"/>
          <p:cNvSpPr>
            <a:spLocks noGrp="1"/>
          </p:cNvSpPr>
          <p:nvPr>
            <p:ph type="title"/>
          </p:nvPr>
        </p:nvSpPr>
        <p:spPr>
          <a:xfrm>
            <a:off x="1524000" y="228601"/>
            <a:ext cx="10058400" cy="1371600"/>
          </a:xfr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423081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vl1p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srgbClr val="1F497D"/>
              </a:solidFill>
            </a:endParaRPr>
          </a:p>
        </p:txBody>
      </p:sp>
      <p:sp>
        <p:nvSpPr>
          <p:cNvPr id="4" name="Footer Placeholder 3"/>
          <p:cNvSpPr>
            <a:spLocks noGrp="1"/>
          </p:cNvSpPr>
          <p:nvPr>
            <p:ph type="ftr" sz="quarter" idx="11"/>
          </p:nvPr>
        </p:nvSpPr>
        <p:spPr/>
        <p:txBody>
          <a:bodyPr/>
          <a:lstStyle/>
          <a:p>
            <a:endParaRPr lang="en-US" dirty="0">
              <a:solidFill>
                <a:srgbClr val="1F497D"/>
              </a:solidFill>
            </a:endParaRPr>
          </a:p>
        </p:txBody>
      </p:sp>
      <p:sp>
        <p:nvSpPr>
          <p:cNvPr id="5" name="Slide Number Placeholder 4"/>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200235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6" name="Rectangle 5">
            <a:extLst>
              <a:ext uri="{FF2B5EF4-FFF2-40B4-BE49-F238E27FC236}">
                <a16:creationId xmlns:a16="http://schemas.microsoft.com/office/drawing/2014/main" id="{B22E564B-0396-6CA1-2CEA-206F24CEE55F}"/>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A17BFA9D-3FA2-5288-2DB3-36BD961CC4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pic>
        <p:nvPicPr>
          <p:cNvPr id="9" name="Picture 8" descr="Text, logo&#10;&#10;Description automatically generated">
            <a:extLst>
              <a:ext uri="{FF2B5EF4-FFF2-40B4-BE49-F238E27FC236}">
                <a16:creationId xmlns:a16="http://schemas.microsoft.com/office/drawing/2014/main" id="{257D9915-228B-FB72-1D58-016CB5595D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0" name="Picture 9" descr="Logo, company name&#10;&#10;Description automatically generated">
            <a:extLst>
              <a:ext uri="{FF2B5EF4-FFF2-40B4-BE49-F238E27FC236}">
                <a16:creationId xmlns:a16="http://schemas.microsoft.com/office/drawing/2014/main" id="{E2B49EEF-35A6-0CBD-F573-796495E5987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3928516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53F1D216-A412-C6F3-8B0D-C4B4CC9FEEA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DC9338B4-9501-18CD-B9F8-5881CD14F2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1938895586"/>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1330199501"/>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_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5E0AFAFD-6494-714E-9F5B-F27C5BBF1D01}"/>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4DCAF7BE-F6E4-2C0B-A85A-37BCA127F7D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1217126850"/>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1" y="1709742"/>
            <a:ext cx="9823451"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1524001" y="4589467"/>
            <a:ext cx="9823451" cy="1500187"/>
          </a:xfrm>
          <a:prstGeom prst="rect">
            <a:avLst/>
          </a:prstGeom>
        </p:spPr>
        <p:txBody>
          <a:bodyPr/>
          <a:lstStyle>
            <a:lvl1pPr marL="0" indent="0">
              <a:buNone/>
              <a:defRPr sz="1800">
                <a:solidFill>
                  <a:schemeClr val="tx1">
                    <a:tint val="75000"/>
                  </a:schemeClr>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4948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4815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BEB2E-72C0-4B26-B1DB-46EE1B5F71B4}"/>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1478640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28600"/>
            <a:ext cx="9982200" cy="2387600"/>
          </a:xfrm>
        </p:spPr>
        <p:txBody>
          <a:bodyPr anchor="b"/>
          <a:lstStyle>
            <a:lvl1pPr algn="ctr">
              <a:defRPr sz="6000"/>
            </a:lvl1pPr>
          </a:lstStyle>
          <a:p>
            <a:r>
              <a:rPr lang="en-US" dirty="0"/>
              <a:t>Click to edit Master title style</a:t>
            </a:r>
          </a:p>
        </p:txBody>
      </p:sp>
      <p:sp>
        <p:nvSpPr>
          <p:cNvPr id="7" name="TextBox 6"/>
          <p:cNvSpPr txBox="1"/>
          <p:nvPr userDrawn="1"/>
        </p:nvSpPr>
        <p:spPr>
          <a:xfrm>
            <a:off x="1600200" y="5257800"/>
            <a:ext cx="9982200" cy="1446550"/>
          </a:xfrm>
          <a:prstGeom prst="rect">
            <a:avLst/>
          </a:prstGeom>
          <a:noFill/>
        </p:spPr>
        <p:txBody>
          <a:bodyPr wrap="square" rtlCol="0">
            <a:noAutofit/>
          </a:bodyPr>
          <a:lstStyle/>
          <a:p>
            <a:pPr marL="0" marR="0" indent="0" algn="ctr" defTabSz="914377" rtl="0" eaLnBrk="1" fontAlgn="base" latinLnBrk="0" hangingPunct="1">
              <a:lnSpc>
                <a:spcPct val="100000"/>
              </a:lnSpc>
              <a:spcBef>
                <a:spcPct val="0"/>
              </a:spcBef>
              <a:spcAft>
                <a:spcPct val="0"/>
              </a:spcAft>
              <a:buClrTx/>
              <a:buSzTx/>
              <a:buFontTx/>
              <a:buNone/>
              <a:tabLst/>
              <a:defRPr/>
            </a:pPr>
            <a:r>
              <a:rPr lang="en-US" sz="3600" dirty="0">
                <a:latin typeface="+mn-lt"/>
              </a:rPr>
              <a:t>The EPEC-N</a:t>
            </a:r>
            <a:r>
              <a:rPr lang="en-US" sz="3600" baseline="30000" dirty="0">
                <a:latin typeface="+mn-lt"/>
              </a:rPr>
              <a:t>™</a:t>
            </a:r>
            <a:r>
              <a:rPr lang="en-US" sz="3600" dirty="0">
                <a:latin typeface="+mn-lt"/>
              </a:rPr>
              <a:t> Project</a:t>
            </a:r>
          </a:p>
          <a:p>
            <a:pPr marL="0" marR="0" indent="0" algn="ctr" defTabSz="914377" rtl="0" eaLnBrk="1" fontAlgn="base" latinLnBrk="0" hangingPunct="1">
              <a:lnSpc>
                <a:spcPct val="100000"/>
              </a:lnSpc>
              <a:spcBef>
                <a:spcPct val="0"/>
              </a:spcBef>
              <a:spcAft>
                <a:spcPct val="0"/>
              </a:spcAft>
              <a:buClrTx/>
              <a:buSzTx/>
              <a:buFontTx/>
              <a:buNone/>
              <a:tabLst/>
              <a:defRPr/>
            </a:pPr>
            <a:r>
              <a:rPr lang="en-US" sz="2400" dirty="0">
                <a:latin typeface="+mn-lt"/>
              </a:rPr>
              <a:t>Education in Palliative and End-of-Life Care – Neurology</a:t>
            </a:r>
          </a:p>
          <a:p>
            <a:pPr marL="0" marR="0" indent="0" algn="ctr" defTabSz="914377" rtl="0" eaLnBrk="1" fontAlgn="base" latinLnBrk="0" hangingPunct="1">
              <a:lnSpc>
                <a:spcPct val="100000"/>
              </a:lnSpc>
              <a:spcBef>
                <a:spcPct val="0"/>
              </a:spcBef>
              <a:spcAft>
                <a:spcPct val="0"/>
              </a:spcAft>
              <a:buClrTx/>
              <a:buSzTx/>
              <a:buFontTx/>
              <a:buNone/>
              <a:tabLst/>
              <a:defRPr/>
            </a:pPr>
            <a:r>
              <a:rPr lang="en-US" sz="2000" dirty="0">
                <a:solidFill>
                  <a:schemeClr val="tx2"/>
                </a:solidFill>
                <a:latin typeface="+mn-lt"/>
              </a:rPr>
              <a:t>A</a:t>
            </a:r>
            <a:r>
              <a:rPr lang="en-US" sz="2000" baseline="0" dirty="0">
                <a:solidFill>
                  <a:schemeClr val="tx2"/>
                </a:solidFill>
                <a:latin typeface="+mn-lt"/>
              </a:rPr>
              <a:t> collaboration with the International Neuropalliative Care Society</a:t>
            </a:r>
            <a:endParaRPr lang="en-US" sz="2000" dirty="0">
              <a:solidFill>
                <a:schemeClr val="tx2"/>
              </a:solidFill>
              <a:latin typeface="+mn-lt"/>
            </a:endParaRPr>
          </a:p>
          <a:p>
            <a:endParaRPr lang="en-US" sz="800" dirty="0"/>
          </a:p>
        </p:txBody>
      </p:sp>
      <p:sp>
        <p:nvSpPr>
          <p:cNvPr id="8" name="Rectangle 7">
            <a:extLst>
              <a:ext uri="{FF2B5EF4-FFF2-40B4-BE49-F238E27FC236}">
                <a16:creationId xmlns:a16="http://schemas.microsoft.com/office/drawing/2014/main" id="{F6B6F06D-0D60-E448-E237-466B3CD32B25}"/>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a:extLst>
              <a:ext uri="{FF2B5EF4-FFF2-40B4-BE49-F238E27FC236}">
                <a16:creationId xmlns:a16="http://schemas.microsoft.com/office/drawing/2014/main" id="{F51E5B82-1AF8-F1EA-1121-FA86B3CEC4C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pic>
        <p:nvPicPr>
          <p:cNvPr id="9" name="Picture 8" descr="Text, logo&#10;&#10;Description automatically generated">
            <a:extLst>
              <a:ext uri="{FF2B5EF4-FFF2-40B4-BE49-F238E27FC236}">
                <a16:creationId xmlns:a16="http://schemas.microsoft.com/office/drawing/2014/main" id="{5F9CB9C8-9CC6-1967-0816-8451035D2C8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448664" y="3495238"/>
            <a:ext cx="5359291" cy="1155579"/>
          </a:xfrm>
          <a:prstGeom prst="rect">
            <a:avLst/>
          </a:prstGeom>
        </p:spPr>
      </p:pic>
      <p:pic>
        <p:nvPicPr>
          <p:cNvPr id="11" name="Picture 10" descr="Logo, company name&#10;&#10;Description automatically generated">
            <a:extLst>
              <a:ext uri="{FF2B5EF4-FFF2-40B4-BE49-F238E27FC236}">
                <a16:creationId xmlns:a16="http://schemas.microsoft.com/office/drawing/2014/main" id="{48EFBD6E-DE3E-32F0-B2FF-30A68EDF5517}"/>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57965" y="3276600"/>
            <a:ext cx="4285373" cy="1592855"/>
          </a:xfrm>
          <a:prstGeom prst="rect">
            <a:avLst/>
          </a:prstGeom>
        </p:spPr>
      </p:pic>
    </p:spTree>
    <p:extLst>
      <p:ext uri="{BB962C8B-B14F-4D97-AF65-F5344CB8AC3E}">
        <p14:creationId xmlns:p14="http://schemas.microsoft.com/office/powerpoint/2010/main" val="323323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o bkgrnd image w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4000" b="1"/>
            </a:lvl1pPr>
          </a:lstStyle>
          <a:p>
            <a:r>
              <a:rPr lang="en-US" dirty="0"/>
              <a:t>Click to edit Master title style</a:t>
            </a:r>
          </a:p>
        </p:txBody>
      </p:sp>
      <p:sp>
        <p:nvSpPr>
          <p:cNvPr id="4" name="Content Placeholder 2"/>
          <p:cNvSpPr>
            <a:spLocks noGrp="1"/>
          </p:cNvSpPr>
          <p:nvPr>
            <p:ph idx="1"/>
          </p:nvPr>
        </p:nvSpPr>
        <p:spPr>
          <a:xfrm>
            <a:off x="1524000" y="1825626"/>
            <a:ext cx="10058400" cy="4803775"/>
          </a:xfr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a:extLst>
              <a:ext uri="{FF2B5EF4-FFF2-40B4-BE49-F238E27FC236}">
                <a16:creationId xmlns:a16="http://schemas.microsoft.com/office/drawing/2014/main" id="{FC398A22-F1A1-A253-C643-4F64E6D882FD}"/>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10;&#10;Description automatically generated">
            <a:extLst>
              <a:ext uri="{FF2B5EF4-FFF2-40B4-BE49-F238E27FC236}">
                <a16:creationId xmlns:a16="http://schemas.microsoft.com/office/drawing/2014/main" id="{B382EBC4-D986-763A-88C0-E5BDCBDD0A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1394274436"/>
      </p:ext>
    </p:extLst>
  </p:cSld>
  <p:clrMapOvr>
    <a:masterClrMapping/>
  </p:clrMapOvr>
  <p:extLst>
    <p:ext uri="{DCECCB84-F9BA-43D5-87BE-67443E8EF086}">
      <p15:sldGuideLst xmlns:p15="http://schemas.microsoft.com/office/powerpoint/2012/main">
        <p15:guide id="1" pos="7296">
          <p15:clr>
            <a:srgbClr val="FBAE40"/>
          </p15:clr>
        </p15:guide>
        <p15:guide id="2" orient="horz" pos="4176">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Text Placeholder 4"/>
          <p:cNvSpPr>
            <a:spLocks noGrp="1"/>
          </p:cNvSpPr>
          <p:nvPr>
            <p:ph type="body" sz="quarter" idx="10" hasCustomPrompt="1"/>
          </p:nvPr>
        </p:nvSpPr>
        <p:spPr>
          <a:xfrm>
            <a:off x="1524000" y="1828800"/>
            <a:ext cx="10210800" cy="3505200"/>
          </a:xfrm>
        </p:spPr>
        <p:txBody>
          <a:bodyPr anchor="ctr">
            <a:noAutofit/>
          </a:bodyPr>
          <a:lstStyle>
            <a:lvl1pPr marL="0" indent="0">
              <a:buNone/>
              <a:defRPr sz="3600"/>
            </a:lvl1pPr>
          </a:lstStyle>
          <a:p>
            <a:pPr lvl="0"/>
            <a:r>
              <a:rPr lang="en-US" dirty="0"/>
              <a:t>“Edit Master text styles”</a:t>
            </a:r>
          </a:p>
        </p:txBody>
      </p:sp>
      <p:sp>
        <p:nvSpPr>
          <p:cNvPr id="6" name="Text Placeholder 4"/>
          <p:cNvSpPr>
            <a:spLocks noGrp="1"/>
          </p:cNvSpPr>
          <p:nvPr>
            <p:ph type="body" sz="quarter" idx="11" hasCustomPrompt="1"/>
          </p:nvPr>
        </p:nvSpPr>
        <p:spPr>
          <a:xfrm>
            <a:off x="1676400" y="6172200"/>
            <a:ext cx="10058400" cy="457200"/>
          </a:xfrm>
        </p:spPr>
        <p:txBody>
          <a:bodyPr anchor="t">
            <a:normAutofit/>
          </a:bodyPr>
          <a:lstStyle>
            <a:lvl1pPr marL="0" indent="0" algn="r">
              <a:buNone/>
              <a:defRPr sz="2000"/>
            </a:lvl1pPr>
          </a:lstStyle>
          <a:p>
            <a:pPr lvl="0"/>
            <a:r>
              <a:rPr lang="en-US" dirty="0"/>
              <a:t>- Author, Source</a:t>
            </a:r>
          </a:p>
        </p:txBody>
      </p:sp>
    </p:spTree>
    <p:extLst>
      <p:ext uri="{BB962C8B-B14F-4D97-AF65-F5344CB8AC3E}">
        <p14:creationId xmlns:p14="http://schemas.microsoft.com/office/powerpoint/2010/main" val="3484973933"/>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673323445"/>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00295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Only no bkgrn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3">
            <a:extLst>
              <a:ext uri="{FF2B5EF4-FFF2-40B4-BE49-F238E27FC236}">
                <a16:creationId xmlns:a16="http://schemas.microsoft.com/office/drawing/2014/main" id="{AC755B7C-FD7C-5DAC-BA92-3B3240CBB22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Logo&#10;&#10;Description automatically generated">
            <a:extLst>
              <a:ext uri="{FF2B5EF4-FFF2-40B4-BE49-F238E27FC236}">
                <a16:creationId xmlns:a16="http://schemas.microsoft.com/office/drawing/2014/main" id="{B5BB77CD-F867-BB25-6D4D-20AEC09A58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43" y="5980421"/>
            <a:ext cx="1097280" cy="729942"/>
          </a:xfrm>
          <a:prstGeom prst="rect">
            <a:avLst/>
          </a:prstGeom>
        </p:spPr>
      </p:pic>
    </p:spTree>
    <p:extLst>
      <p:ext uri="{BB962C8B-B14F-4D97-AF65-F5344CB8AC3E}">
        <p14:creationId xmlns:p14="http://schemas.microsoft.com/office/powerpoint/2010/main" val="156437905"/>
      </p:ext>
    </p:extLst>
  </p:cSld>
  <p:clrMapOvr>
    <a:masterClrMapping/>
  </p:clrMapOvr>
  <p:extLst>
    <p:ext uri="{DCECCB84-F9BA-43D5-87BE-67443E8EF086}">
      <p15:sldGuideLst xmlns:p15="http://schemas.microsoft.com/office/powerpoint/2012/main">
        <p15:guide id="1" orient="horz" pos="4176">
          <p15:clr>
            <a:srgbClr val="FBAE40"/>
          </p15:clr>
        </p15:guide>
        <p15:guide id="2" pos="753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5700" y="365125"/>
            <a:ext cx="10642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9856" y="1825625"/>
            <a:ext cx="10648444" cy="48847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descr="Logo&#10;&#10;Description automatically generated">
            <a:extLst>
              <a:ext uri="{FF2B5EF4-FFF2-40B4-BE49-F238E27FC236}">
                <a16:creationId xmlns:a16="http://schemas.microsoft.com/office/drawing/2014/main" id="{04311E95-398C-4204-9EC2-B780D0623150}"/>
              </a:ext>
            </a:extLst>
          </p:cNvPr>
          <p:cNvPicPr>
            <a:picLocks noChangeAspect="1"/>
          </p:cNvPicPr>
          <p:nvPr userDrawn="1"/>
        </p:nvPicPr>
        <p:blipFill rotWithShape="1">
          <a:blip r:embed="rId18" cstate="print">
            <a:extLst>
              <a:ext uri="{28A0092B-C50C-407E-A947-70E740481C1C}">
                <a14:useLocalDpi xmlns:a14="http://schemas.microsoft.com/office/drawing/2010/main" val="0"/>
              </a:ext>
            </a:extLst>
          </a:blip>
          <a:srcRect l="10690" t="4449" r="9104" b="7597"/>
          <a:stretch/>
        </p:blipFill>
        <p:spPr>
          <a:xfrm>
            <a:off x="112120" y="5806260"/>
            <a:ext cx="753954" cy="550004"/>
          </a:xfrm>
          <a:prstGeom prst="rect">
            <a:avLst/>
          </a:prstGeom>
        </p:spPr>
      </p:pic>
      <p:sp>
        <p:nvSpPr>
          <p:cNvPr id="9" name="Rectangle 8">
            <a:extLst>
              <a:ext uri="{FF2B5EF4-FFF2-40B4-BE49-F238E27FC236}">
                <a16:creationId xmlns:a16="http://schemas.microsoft.com/office/drawing/2014/main" id="{0FB76AC0-3AAD-41BC-B593-EA691BD41B36}"/>
              </a:ext>
            </a:extLst>
          </p:cNvPr>
          <p:cNvSpPr/>
          <p:nvPr userDrawn="1"/>
        </p:nvSpPr>
        <p:spPr>
          <a:xfrm>
            <a:off x="0" y="0"/>
            <a:ext cx="978194" cy="6858000"/>
          </a:xfrm>
          <a:prstGeom prst="rect">
            <a:avLst/>
          </a:prstGeom>
          <a:gradFill>
            <a:gsLst>
              <a:gs pos="20000">
                <a:srgbClr val="98258F"/>
              </a:gs>
              <a:gs pos="89000">
                <a:srgbClr val="056A8F"/>
              </a:gs>
              <a:gs pos="100000">
                <a:schemeClr val="accent1">
                  <a:lumMod val="30000"/>
                  <a:lumOff val="70000"/>
                </a:schemeClr>
              </a:gs>
            </a:gsLst>
            <a:lin ang="162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F25EA5A2-1F8E-4461-B353-79F51B6377C5}"/>
              </a:ext>
            </a:extLst>
          </p:cNvPr>
          <p:cNvPicPr>
            <a:picLocks noChangeAspect="1"/>
          </p:cNvPicPr>
          <p:nvPr userDrawn="1"/>
        </p:nvPicPr>
        <p:blipFill>
          <a:blip r:embed="rId19" cstate="print">
            <a:extLst>
              <a:ext uri="{28A0092B-C50C-407E-A947-70E740481C1C}">
                <a14:useLocalDpi xmlns:a14="http://schemas.microsoft.com/office/drawing/2010/main" val="0"/>
              </a:ext>
            </a:extLst>
          </a:blip>
          <a:srcRect/>
          <a:stretch/>
        </p:blipFill>
        <p:spPr>
          <a:xfrm>
            <a:off x="-15979" y="5980421"/>
            <a:ext cx="1010152" cy="729942"/>
          </a:xfrm>
          <a:prstGeom prst="rect">
            <a:avLst/>
          </a:prstGeom>
        </p:spPr>
      </p:pic>
    </p:spTree>
    <p:extLst>
      <p:ext uri="{BB962C8B-B14F-4D97-AF65-F5344CB8AC3E}">
        <p14:creationId xmlns:p14="http://schemas.microsoft.com/office/powerpoint/2010/main" val="3054678022"/>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ideo" Target="https://www.youtube.com/embed/hJxNoZuDAPs" TargetMode="External"/><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ideo" Target="https://www.youtube.com/embed/hJxNoZuDAPs" TargetMode="Externa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84D1-8F37-624D-9DDD-9E7557C25ABA}"/>
              </a:ext>
            </a:extLst>
          </p:cNvPr>
          <p:cNvSpPr>
            <a:spLocks noGrp="1"/>
          </p:cNvSpPr>
          <p:nvPr>
            <p:ph type="title"/>
          </p:nvPr>
        </p:nvSpPr>
        <p:spPr/>
        <p:txBody>
          <a:bodyPr/>
          <a:lstStyle/>
          <a:p>
            <a:r>
              <a:rPr lang="en-US" dirty="0"/>
              <a:t>GENERAL PRESENTER NOTES - 1</a:t>
            </a:r>
          </a:p>
        </p:txBody>
      </p:sp>
      <p:sp>
        <p:nvSpPr>
          <p:cNvPr id="3" name="Content Placeholder 2">
            <a:extLst>
              <a:ext uri="{FF2B5EF4-FFF2-40B4-BE49-F238E27FC236}">
                <a16:creationId xmlns:a16="http://schemas.microsoft.com/office/drawing/2014/main" id="{D2F4F730-4095-444D-89DE-3CDDAB12260A}"/>
              </a:ext>
            </a:extLst>
          </p:cNvPr>
          <p:cNvSpPr>
            <a:spLocks noGrp="1"/>
          </p:cNvSpPr>
          <p:nvPr>
            <p:ph idx="1"/>
          </p:nvPr>
        </p:nvSpPr>
        <p:spPr/>
        <p:txBody>
          <a:bodyPr/>
          <a:lstStyle/>
          <a:p>
            <a:r>
              <a:rPr lang="en-US" sz="2400" dirty="0">
                <a:latin typeface="Franklin Gothic Medium"/>
              </a:rPr>
              <a:t>This is a broad overview of communication skills in palliative care. It is designed for neurology providers and is appropriate for traditional lecture or small groups.</a:t>
            </a:r>
          </a:p>
          <a:p>
            <a:r>
              <a:rPr lang="en-US" sz="2400" dirty="0">
                <a:latin typeface="Franklin Gothic Medium"/>
              </a:rPr>
              <a:t>Opportunities for making this lecture more interactive include bringing in your own cases, sharing your own personal challenges around palliative care, inviting the audience to share their challenges around the issues presented.</a:t>
            </a:r>
          </a:p>
          <a:p>
            <a:r>
              <a:rPr lang="en-US" sz="2400" dirty="0"/>
              <a:t>This module is extensive, and best presented over two hours. </a:t>
            </a:r>
          </a:p>
          <a:p>
            <a:r>
              <a:rPr lang="en-US" sz="2400" dirty="0"/>
              <a:t>You can consider dividing this module into two parts; second part can start with the role play. </a:t>
            </a:r>
          </a:p>
          <a:p>
            <a:r>
              <a:rPr lang="en-US" sz="2400" dirty="0"/>
              <a:t>If you only have one hour, you can omit the videos and the role play.</a:t>
            </a:r>
          </a:p>
          <a:p>
            <a:endParaRPr lang="en-US" dirty="0"/>
          </a:p>
        </p:txBody>
      </p:sp>
    </p:spTree>
    <p:extLst>
      <p:ext uri="{BB962C8B-B14F-4D97-AF65-F5344CB8AC3E}">
        <p14:creationId xmlns:p14="http://schemas.microsoft.com/office/powerpoint/2010/main" val="116868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348466"/>
            <a:ext cx="8763000" cy="1371600"/>
          </a:xfrm>
        </p:spPr>
        <p:txBody>
          <a:bodyPr/>
          <a:lstStyle/>
          <a:p>
            <a:r>
              <a:rPr lang="en-US" dirty="0"/>
              <a:t>Effects of Excellent Communication in a Physician-Patient Relationship</a:t>
            </a:r>
          </a:p>
        </p:txBody>
      </p:sp>
      <p:sp>
        <p:nvSpPr>
          <p:cNvPr id="7" name="Content Placeholder 6"/>
          <p:cNvSpPr>
            <a:spLocks noGrp="1"/>
          </p:cNvSpPr>
          <p:nvPr>
            <p:ph idx="1"/>
          </p:nvPr>
        </p:nvSpPr>
        <p:spPr>
          <a:xfrm>
            <a:off x="1524000" y="2244902"/>
            <a:ext cx="10210800" cy="4267201"/>
          </a:xfrm>
        </p:spPr>
        <p:txBody>
          <a:bodyPr/>
          <a:lstStyle/>
          <a:p>
            <a:r>
              <a:rPr lang="en-US" dirty="0"/>
              <a:t>Patients and Families:</a:t>
            </a:r>
          </a:p>
          <a:p>
            <a:pPr lvl="1"/>
            <a:r>
              <a:rPr lang="en-US" dirty="0"/>
              <a:t>Feel supported in their relationship with their provider</a:t>
            </a:r>
          </a:p>
          <a:p>
            <a:pPr lvl="1"/>
            <a:r>
              <a:rPr lang="en-US" dirty="0"/>
              <a:t>Improves understanding of diagnosis </a:t>
            </a:r>
          </a:p>
          <a:p>
            <a:pPr lvl="1"/>
            <a:r>
              <a:rPr lang="en-US" dirty="0"/>
              <a:t>Improves adjustment to illness</a:t>
            </a:r>
          </a:p>
          <a:p>
            <a:pPr lvl="1"/>
            <a:r>
              <a:rPr lang="en-US" dirty="0"/>
              <a:t>Lessens physical symptoms</a:t>
            </a:r>
          </a:p>
          <a:p>
            <a:pPr lvl="1"/>
            <a:r>
              <a:rPr lang="en-US" dirty="0"/>
              <a:t>Increases treatment adherence</a:t>
            </a:r>
          </a:p>
          <a:p>
            <a:pPr lvl="1"/>
            <a:r>
              <a:rPr lang="en-US" dirty="0"/>
              <a:t>Avoid burdensome interventions that will not advance their goals</a:t>
            </a:r>
          </a:p>
          <a:p>
            <a:pPr lvl="1"/>
            <a:r>
              <a:rPr lang="en-US" dirty="0"/>
              <a:t>Results in higher satisfaction with care </a:t>
            </a:r>
          </a:p>
          <a:p>
            <a:endParaRPr lang="en-US" dirty="0"/>
          </a:p>
        </p:txBody>
      </p:sp>
    </p:spTree>
    <p:extLst>
      <p:ext uri="{BB962C8B-B14F-4D97-AF65-F5344CB8AC3E}">
        <p14:creationId xmlns:p14="http://schemas.microsoft.com/office/powerpoint/2010/main" val="395417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451208"/>
            <a:ext cx="8763000" cy="1371600"/>
          </a:xfrm>
        </p:spPr>
        <p:txBody>
          <a:bodyPr/>
          <a:lstStyle/>
          <a:p>
            <a:r>
              <a:rPr lang="en-US" dirty="0"/>
              <a:t>Effects of Excellent Communication in a Physician-Patient Relationship</a:t>
            </a:r>
          </a:p>
        </p:txBody>
      </p:sp>
      <p:sp>
        <p:nvSpPr>
          <p:cNvPr id="7" name="Content Placeholder 6"/>
          <p:cNvSpPr>
            <a:spLocks noGrp="1"/>
          </p:cNvSpPr>
          <p:nvPr>
            <p:ph idx="1"/>
          </p:nvPr>
        </p:nvSpPr>
        <p:spPr>
          <a:xfrm>
            <a:off x="1524000" y="2253464"/>
            <a:ext cx="10210800" cy="4267201"/>
          </a:xfrm>
        </p:spPr>
        <p:txBody>
          <a:bodyPr/>
          <a:lstStyle/>
          <a:p>
            <a:r>
              <a:rPr lang="en-US" dirty="0"/>
              <a:t>Clinicians:</a:t>
            </a:r>
          </a:p>
          <a:p>
            <a:pPr lvl="1"/>
            <a:r>
              <a:rPr lang="en-US" dirty="0"/>
              <a:t>Improved connection with patients</a:t>
            </a:r>
          </a:p>
          <a:p>
            <a:pPr lvl="1"/>
            <a:r>
              <a:rPr lang="en-US" dirty="0"/>
              <a:t>Increase alignment with care</a:t>
            </a:r>
          </a:p>
          <a:p>
            <a:pPr lvl="1"/>
            <a:r>
              <a:rPr lang="en-US" dirty="0"/>
              <a:t>Increased engagement and meaning in clinical work</a:t>
            </a:r>
          </a:p>
          <a:p>
            <a:pPr lvl="1"/>
            <a:r>
              <a:rPr lang="en-US" dirty="0"/>
              <a:t>Less job distress </a:t>
            </a:r>
          </a:p>
          <a:p>
            <a:pPr lvl="1"/>
            <a:r>
              <a:rPr lang="en-US" dirty="0"/>
              <a:t>Less emotional stress and burnout</a:t>
            </a:r>
          </a:p>
        </p:txBody>
      </p:sp>
    </p:spTree>
    <p:extLst>
      <p:ext uri="{BB962C8B-B14F-4D97-AF65-F5344CB8AC3E}">
        <p14:creationId xmlns:p14="http://schemas.microsoft.com/office/powerpoint/2010/main" val="1876096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Core Communication Skills in Serious Illness </a:t>
            </a:r>
          </a:p>
        </p:txBody>
      </p:sp>
      <p:sp>
        <p:nvSpPr>
          <p:cNvPr id="7" name="Content Placeholder 6"/>
          <p:cNvSpPr>
            <a:spLocks noGrp="1"/>
          </p:cNvSpPr>
          <p:nvPr>
            <p:ph idx="1"/>
          </p:nvPr>
        </p:nvSpPr>
        <p:spPr/>
        <p:txBody>
          <a:bodyPr/>
          <a:lstStyle/>
          <a:p>
            <a:r>
              <a:rPr lang="en-US" dirty="0"/>
              <a:t>Addressed in this module:</a:t>
            </a:r>
          </a:p>
          <a:p>
            <a:pPr lvl="1"/>
            <a:r>
              <a:rPr lang="en-US" dirty="0"/>
              <a:t>Delivering serious news regarding diagnosis</a:t>
            </a:r>
          </a:p>
          <a:p>
            <a:pPr lvl="1"/>
            <a:r>
              <a:rPr lang="en-US" dirty="0"/>
              <a:t>Attending to emotions with empathy</a:t>
            </a:r>
          </a:p>
          <a:p>
            <a:endParaRPr lang="en-US" dirty="0">
              <a:latin typeface="Franklin Gothic Medium"/>
            </a:endParaRPr>
          </a:p>
          <a:p>
            <a:r>
              <a:rPr lang="en-US" dirty="0">
                <a:latin typeface="Franklin Gothic Medium"/>
              </a:rPr>
              <a:t>Addressed in other modules:</a:t>
            </a:r>
          </a:p>
          <a:p>
            <a:pPr lvl="1"/>
            <a:r>
              <a:rPr lang="en-US" dirty="0"/>
              <a:t>Effectively estimating prognosis</a:t>
            </a:r>
          </a:p>
          <a:p>
            <a:pPr lvl="1"/>
            <a:r>
              <a:rPr lang="en-US" dirty="0"/>
              <a:t>Navigating treatment choices with shared decision making </a:t>
            </a:r>
          </a:p>
          <a:p>
            <a:pPr lvl="1"/>
            <a:r>
              <a:rPr lang="en-US" dirty="0"/>
              <a:t>Preparing families to make choices near the end of life </a:t>
            </a:r>
          </a:p>
          <a:p>
            <a:pPr lvl="1"/>
            <a:r>
              <a:rPr lang="en-US" dirty="0">
                <a:latin typeface="Franklin Gothic Medium"/>
              </a:rPr>
              <a:t>Family meetings </a:t>
            </a:r>
          </a:p>
          <a:p>
            <a:pPr lvl="1"/>
            <a:endParaRPr lang="en-US" dirty="0"/>
          </a:p>
        </p:txBody>
      </p:sp>
      <p:sp>
        <p:nvSpPr>
          <p:cNvPr id="5" name="Rectangle 4"/>
          <p:cNvSpPr/>
          <p:nvPr/>
        </p:nvSpPr>
        <p:spPr>
          <a:xfrm>
            <a:off x="8653533" y="3793883"/>
            <a:ext cx="1955441" cy="338554"/>
          </a:xfrm>
          <a:prstGeom prst="rect">
            <a:avLst/>
          </a:prstGeom>
        </p:spPr>
        <p:txBody>
          <a:bodyPr wrap="square">
            <a:spAutoFit/>
          </a:bodyPr>
          <a:lstStyle/>
          <a:p>
            <a:pPr algn="ctr"/>
            <a:endParaRPr lang="en-US" b="1" dirty="0">
              <a:solidFill>
                <a:schemeClr val="accent4"/>
              </a:solidFill>
              <a:latin typeface="Calibri"/>
            </a:endParaRPr>
          </a:p>
          <a:p>
            <a:pPr algn="ctr"/>
            <a:r>
              <a:rPr lang="en-US" b="1" dirty="0">
                <a:solidFill>
                  <a:schemeClr val="accent4"/>
                </a:solidFill>
                <a:latin typeface="Calibri"/>
              </a:rPr>
              <a:t>→ Addressed in other modules</a:t>
            </a:r>
            <a:endParaRPr lang="en-US" b="1" dirty="0">
              <a:solidFill>
                <a:schemeClr val="accent4"/>
              </a:solidFill>
            </a:endParaRPr>
          </a:p>
        </p:txBody>
      </p:sp>
    </p:spTree>
    <p:extLst>
      <p:ext uri="{BB962C8B-B14F-4D97-AF65-F5344CB8AC3E}">
        <p14:creationId xmlns:p14="http://schemas.microsoft.com/office/powerpoint/2010/main" val="104755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Critical Communication Tasks for Neurology Clinicians</a:t>
            </a:r>
          </a:p>
        </p:txBody>
      </p:sp>
      <p:sp>
        <p:nvSpPr>
          <p:cNvPr id="7" name="Content Placeholder 6"/>
          <p:cNvSpPr>
            <a:spLocks noGrp="1"/>
          </p:cNvSpPr>
          <p:nvPr>
            <p:ph idx="1"/>
          </p:nvPr>
        </p:nvSpPr>
        <p:spPr/>
        <p:txBody>
          <a:bodyPr/>
          <a:lstStyle/>
          <a:p>
            <a:r>
              <a:rPr lang="en-US" sz="2400" dirty="0"/>
              <a:t>Integrate medical facts with the emotional, psychological and social realities of their patients and families</a:t>
            </a:r>
          </a:p>
          <a:p>
            <a:r>
              <a:rPr lang="en-US" sz="2400" dirty="0"/>
              <a:t>Address both your own and patient’s agenda</a:t>
            </a:r>
          </a:p>
          <a:p>
            <a:r>
              <a:rPr lang="en-US" sz="2400" dirty="0"/>
              <a:t>Create treatment plans that match the goals and values of the patient</a:t>
            </a:r>
          </a:p>
          <a:p>
            <a:endParaRPr lang="en-US" dirty="0"/>
          </a:p>
          <a:p>
            <a:endParaRPr lang="en-US" dirty="0"/>
          </a:p>
        </p:txBody>
      </p:sp>
      <p:graphicFrame>
        <p:nvGraphicFramePr>
          <p:cNvPr id="4" name="Diagram 3"/>
          <p:cNvGraphicFramePr/>
          <p:nvPr>
            <p:extLst>
              <p:ext uri="{D42A27DB-BD31-4B8C-83A1-F6EECF244321}">
                <p14:modId xmlns:p14="http://schemas.microsoft.com/office/powerpoint/2010/main" val="2758957119"/>
              </p:ext>
            </p:extLst>
          </p:nvPr>
        </p:nvGraphicFramePr>
        <p:xfrm>
          <a:off x="1981200" y="2209800"/>
          <a:ext cx="9109957"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a:extLst>
              <a:ext uri="{FF2B5EF4-FFF2-40B4-BE49-F238E27FC236}">
                <a16:creationId xmlns:a16="http://schemas.microsoft.com/office/drawing/2014/main" id="{B192ADC2-A153-4BA1-A279-C04A19B92410}"/>
              </a:ext>
            </a:extLst>
          </p:cNvPr>
          <p:cNvSpPr txBox="1"/>
          <p:nvPr/>
        </p:nvSpPr>
        <p:spPr>
          <a:xfrm>
            <a:off x="1447800" y="6477000"/>
            <a:ext cx="10744200" cy="369332"/>
          </a:xfrm>
          <a:prstGeom prst="rect">
            <a:avLst/>
          </a:prstGeom>
          <a:noFill/>
        </p:spPr>
        <p:txBody>
          <a:bodyPr wrap="square" rtlCol="0">
            <a:spAutoFit/>
          </a:bodyPr>
          <a:lstStyle/>
          <a:p>
            <a:pPr algn="r"/>
            <a:r>
              <a:rPr lang="en-US" sz="900" dirty="0">
                <a:latin typeface="+mj-lt"/>
              </a:rPr>
              <a:t>King A, Hoppe RB. “Best practice” for patient centered-communication: A narrative review. J Grad Med Educ. 2013;5:385–93.</a:t>
            </a:r>
          </a:p>
          <a:p>
            <a:pPr algn="r"/>
            <a:r>
              <a:rPr lang="en-US" sz="900" dirty="0">
                <a:latin typeface="+mj-lt"/>
              </a:rPr>
              <a:t>Smith RC, Hoppe RB.  The patient’s story: Integrating the patient and physician-centered approaches to interviewing. Ann Intern Med. 1991; 115(6): 470-477. </a:t>
            </a:r>
          </a:p>
        </p:txBody>
      </p:sp>
    </p:spTree>
    <p:extLst>
      <p:ext uri="{BB962C8B-B14F-4D97-AF65-F5344CB8AC3E}">
        <p14:creationId xmlns:p14="http://schemas.microsoft.com/office/powerpoint/2010/main" val="3142467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C4755DE-435A-4173-A926-AAEB87562EAC}"/>
              </a:ext>
            </a:extLst>
          </p:cNvPr>
          <p:cNvSpPr>
            <a:spLocks noGrp="1"/>
          </p:cNvSpPr>
          <p:nvPr>
            <p:ph type="title"/>
          </p:nvPr>
        </p:nvSpPr>
        <p:spPr/>
        <p:txBody>
          <a:bodyPr/>
          <a:lstStyle/>
          <a:p>
            <a:r>
              <a:rPr lang="en-US" dirty="0"/>
              <a:t>What are the Barriers to Serious Illness Communication?</a:t>
            </a:r>
          </a:p>
        </p:txBody>
      </p:sp>
    </p:spTree>
    <p:extLst>
      <p:ext uri="{BB962C8B-B14F-4D97-AF65-F5344CB8AC3E}">
        <p14:creationId xmlns:p14="http://schemas.microsoft.com/office/powerpoint/2010/main" val="695756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Barriers &amp; Resolutions to Serious Illness Communication</a:t>
            </a:r>
          </a:p>
        </p:txBody>
      </p:sp>
      <p:graphicFrame>
        <p:nvGraphicFramePr>
          <p:cNvPr id="10" name="Table 9"/>
          <p:cNvGraphicFramePr>
            <a:graphicFrameLocks noGrp="1"/>
          </p:cNvGraphicFramePr>
          <p:nvPr>
            <p:extLst>
              <p:ext uri="{D42A27DB-BD31-4B8C-83A1-F6EECF244321}">
                <p14:modId xmlns:p14="http://schemas.microsoft.com/office/powerpoint/2010/main" val="4158362189"/>
              </p:ext>
            </p:extLst>
          </p:nvPr>
        </p:nvGraphicFramePr>
        <p:xfrm>
          <a:off x="1524001" y="1600200"/>
          <a:ext cx="10058400" cy="505968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7010401">
                  <a:extLst>
                    <a:ext uri="{9D8B030D-6E8A-4147-A177-3AD203B41FA5}">
                      <a16:colId xmlns:a16="http://schemas.microsoft.com/office/drawing/2014/main" val="20001"/>
                    </a:ext>
                  </a:extLst>
                </a:gridCol>
              </a:tblGrid>
              <a:tr h="381000">
                <a:tc>
                  <a:txBody>
                    <a:bodyPr/>
                    <a:lstStyle/>
                    <a:p>
                      <a:pPr algn="ctr"/>
                      <a:r>
                        <a:rPr lang="en-US" sz="2800" b="0" dirty="0">
                          <a:solidFill>
                            <a:schemeClr val="bg1"/>
                          </a:solidFill>
                          <a:latin typeface="+mn-lt"/>
                        </a:rPr>
                        <a:t>Barriers</a:t>
                      </a:r>
                    </a:p>
                  </a:txBody>
                  <a:tcPr/>
                </a:tc>
                <a:tc>
                  <a:txBody>
                    <a:bodyPr/>
                    <a:lstStyle/>
                    <a:p>
                      <a:pPr algn="ctr"/>
                      <a:r>
                        <a:rPr lang="en-US" sz="2800" b="0" dirty="0">
                          <a:solidFill>
                            <a:schemeClr val="bg1"/>
                          </a:solidFill>
                          <a:latin typeface="+mn-lt"/>
                        </a:rPr>
                        <a:t>Resolutions</a:t>
                      </a:r>
                    </a:p>
                  </a:txBody>
                  <a:tcPr/>
                </a:tc>
                <a:extLst>
                  <a:ext uri="{0D108BD9-81ED-4DB2-BD59-A6C34878D82A}">
                    <a16:rowId xmlns:a16="http://schemas.microsoft.com/office/drawing/2014/main" val="10000"/>
                  </a:ext>
                </a:extLst>
              </a:tr>
              <a:tr h="609600">
                <a:tc>
                  <a:txBody>
                    <a:bodyPr/>
                    <a:lstStyle/>
                    <a:p>
                      <a:pPr algn="l"/>
                      <a:r>
                        <a:rPr lang="en-US" sz="1600" spc="-5" dirty="0">
                          <a:solidFill>
                            <a:schemeClr val="tx1"/>
                          </a:solidFill>
                          <a:latin typeface="+mn-lt"/>
                          <a:ea typeface="Perpetua" charset="0"/>
                          <a:cs typeface="Perpetua" charset="0"/>
                        </a:rPr>
                        <a:t>It's </a:t>
                      </a:r>
                      <a:r>
                        <a:rPr lang="en-US" sz="1600" dirty="0">
                          <a:solidFill>
                            <a:schemeClr val="tx1"/>
                          </a:solidFill>
                          <a:latin typeface="+mn-lt"/>
                          <a:ea typeface="Perpetua" charset="0"/>
                          <a:cs typeface="Perpetua" charset="0"/>
                        </a:rPr>
                        <a:t>hard </a:t>
                      </a:r>
                      <a:r>
                        <a:rPr lang="en-US" sz="1600" spc="-5" dirty="0">
                          <a:solidFill>
                            <a:schemeClr val="tx1"/>
                          </a:solidFill>
                          <a:latin typeface="+mn-lt"/>
                          <a:ea typeface="Perpetua" charset="0"/>
                          <a:cs typeface="Perpetua" charset="0"/>
                        </a:rPr>
                        <a:t>(no</a:t>
                      </a:r>
                      <a:r>
                        <a:rPr lang="en-US" sz="1600" dirty="0">
                          <a:solidFill>
                            <a:schemeClr val="tx1"/>
                          </a:solidFill>
                          <a:latin typeface="+mn-lt"/>
                          <a:ea typeface="Perpetua" charset="0"/>
                          <a:cs typeface="Perpetua" charset="0"/>
                        </a:rPr>
                        <a:t> </a:t>
                      </a:r>
                      <a:r>
                        <a:rPr lang="en-US" sz="1600" spc="-10" dirty="0">
                          <a:solidFill>
                            <a:schemeClr val="tx1"/>
                          </a:solidFill>
                          <a:latin typeface="+mn-lt"/>
                          <a:ea typeface="Perpetua" charset="0"/>
                          <a:cs typeface="Perpetua" charset="0"/>
                        </a:rPr>
                        <a:t>fun)</a:t>
                      </a:r>
                      <a:endParaRPr lang="en-US" sz="1600" dirty="0">
                        <a:solidFill>
                          <a:schemeClr val="tx1"/>
                        </a:solidFill>
                        <a:latin typeface="+mn-lt"/>
                      </a:endParaRPr>
                    </a:p>
                  </a:txBody>
                  <a:tcPr/>
                </a:tc>
                <a:tc>
                  <a:txBody>
                    <a:bodyPr/>
                    <a:lstStyle/>
                    <a:p>
                      <a:pPr marL="298450" lvl="0" indent="-285750">
                        <a:buClrTx/>
                        <a:buSzPct val="83928"/>
                        <a:buFont typeface="Wingdings" panose="05000000000000000000" pitchFamily="2" charset="2"/>
                        <a:buChar char="§"/>
                        <a:tabLst>
                          <a:tab pos="287020" algn="l"/>
                        </a:tabLst>
                      </a:pPr>
                      <a:r>
                        <a:rPr lang="en-US" sz="1600" spc="-20" dirty="0">
                          <a:solidFill>
                            <a:schemeClr val="tx1"/>
                          </a:solidFill>
                          <a:latin typeface="+mn-lt"/>
                          <a:cs typeface="Perpetua"/>
                        </a:rPr>
                        <a:t>Comfort will increase with practice</a:t>
                      </a:r>
                      <a:endParaRPr lang="en-US" sz="1600" dirty="0">
                        <a:solidFill>
                          <a:schemeClr val="tx1"/>
                        </a:solidFill>
                        <a:latin typeface="+mn-lt"/>
                        <a:cs typeface="Perpetua"/>
                      </a:endParaRPr>
                    </a:p>
                    <a:p>
                      <a:pPr marL="298450" lvl="0" indent="-285750">
                        <a:buClrTx/>
                        <a:buSzPct val="83928"/>
                        <a:buFont typeface="Wingdings" panose="05000000000000000000" pitchFamily="2" charset="2"/>
                        <a:buChar char="§"/>
                        <a:tabLst>
                          <a:tab pos="287020" algn="l"/>
                        </a:tabLst>
                      </a:pPr>
                      <a:r>
                        <a:rPr lang="en-US" sz="1600" spc="-10" dirty="0">
                          <a:solidFill>
                            <a:schemeClr val="tx1"/>
                          </a:solidFill>
                          <a:latin typeface="+mn-lt"/>
                          <a:cs typeface="Perpetua"/>
                        </a:rPr>
                        <a:t>Will </a:t>
                      </a:r>
                      <a:r>
                        <a:rPr lang="en-US" sz="1600" spc="-35" dirty="0">
                          <a:solidFill>
                            <a:schemeClr val="tx1"/>
                          </a:solidFill>
                          <a:latin typeface="+mn-lt"/>
                          <a:cs typeface="Perpetua"/>
                        </a:rPr>
                        <a:t>pay </a:t>
                      </a:r>
                      <a:r>
                        <a:rPr lang="en-US" sz="1600" spc="-5" dirty="0">
                          <a:solidFill>
                            <a:schemeClr val="tx1"/>
                          </a:solidFill>
                          <a:latin typeface="+mn-lt"/>
                          <a:cs typeface="Perpetua"/>
                        </a:rPr>
                        <a:t>off </a:t>
                      </a:r>
                      <a:r>
                        <a:rPr lang="en-US" sz="1600" spc="-40" dirty="0">
                          <a:solidFill>
                            <a:schemeClr val="tx1"/>
                          </a:solidFill>
                          <a:latin typeface="+mn-lt"/>
                          <a:cs typeface="Perpetua"/>
                        </a:rPr>
                        <a:t>over </a:t>
                      </a:r>
                      <a:r>
                        <a:rPr lang="en-US" sz="1600" spc="-5" dirty="0">
                          <a:solidFill>
                            <a:schemeClr val="tx1"/>
                          </a:solidFill>
                          <a:latin typeface="+mn-lt"/>
                          <a:cs typeface="Perpetua"/>
                        </a:rPr>
                        <a:t>the </a:t>
                      </a:r>
                      <a:r>
                        <a:rPr lang="en-US" sz="1600" spc="-10" dirty="0">
                          <a:solidFill>
                            <a:schemeClr val="tx1"/>
                          </a:solidFill>
                          <a:latin typeface="+mn-lt"/>
                          <a:cs typeface="Perpetua"/>
                        </a:rPr>
                        <a:t>long</a:t>
                      </a:r>
                      <a:r>
                        <a:rPr lang="en-US" sz="1600" spc="30" dirty="0">
                          <a:solidFill>
                            <a:schemeClr val="tx1"/>
                          </a:solidFill>
                          <a:latin typeface="+mn-lt"/>
                          <a:cs typeface="Perpetua"/>
                        </a:rPr>
                        <a:t> </a:t>
                      </a:r>
                      <a:r>
                        <a:rPr lang="en-US" sz="1600" spc="5" dirty="0">
                          <a:solidFill>
                            <a:schemeClr val="tx1"/>
                          </a:solidFill>
                          <a:latin typeface="+mn-lt"/>
                          <a:cs typeface="Perpetua"/>
                        </a:rPr>
                        <a:t>run</a:t>
                      </a:r>
                      <a:endParaRPr lang="en-US" sz="1600" dirty="0">
                        <a:solidFill>
                          <a:schemeClr val="tx1"/>
                        </a:solidFill>
                        <a:latin typeface="+mn-lt"/>
                      </a:endParaRPr>
                    </a:p>
                  </a:txBody>
                  <a:tcPr/>
                </a:tc>
                <a:extLst>
                  <a:ext uri="{0D108BD9-81ED-4DB2-BD59-A6C34878D82A}">
                    <a16:rowId xmlns:a16="http://schemas.microsoft.com/office/drawing/2014/main" val="10001"/>
                  </a:ext>
                </a:extLst>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ea typeface="Perpetua" charset="0"/>
                          <a:cs typeface="Perpetua" charset="0"/>
                        </a:rPr>
                        <a:t>Not </a:t>
                      </a:r>
                      <a:r>
                        <a:rPr lang="en-US" sz="1600" spc="-5" dirty="0">
                          <a:solidFill>
                            <a:schemeClr val="tx1"/>
                          </a:solidFill>
                          <a:latin typeface="+mn-lt"/>
                          <a:ea typeface="Perpetua" charset="0"/>
                          <a:cs typeface="Perpetua" charset="0"/>
                        </a:rPr>
                        <a:t>enough </a:t>
                      </a:r>
                      <a:r>
                        <a:rPr lang="en-US" sz="1600" dirty="0">
                          <a:solidFill>
                            <a:schemeClr val="tx1"/>
                          </a:solidFill>
                          <a:latin typeface="+mn-lt"/>
                          <a:ea typeface="Perpetua" charset="0"/>
                          <a:cs typeface="Perpetua" charset="0"/>
                        </a:rPr>
                        <a:t>time</a:t>
                      </a:r>
                      <a:endParaRPr lang="en-US" sz="1600" dirty="0">
                        <a:solidFill>
                          <a:schemeClr val="tx1"/>
                        </a:solidFill>
                        <a:latin typeface="+mn-lt"/>
                      </a:endParaRPr>
                    </a:p>
                  </a:txBody>
                  <a:tcPr/>
                </a:tc>
                <a:tc>
                  <a:txBody>
                    <a:bodyPr/>
                    <a:lstStyle/>
                    <a:p>
                      <a:pPr marL="298450" lvl="0" indent="-285750">
                        <a:buClrTx/>
                        <a:buSzPct val="83928"/>
                        <a:buFont typeface="Wingdings" panose="05000000000000000000" pitchFamily="2" charset="2"/>
                        <a:buChar char="§"/>
                        <a:tabLst>
                          <a:tab pos="287020" algn="l"/>
                        </a:tabLst>
                      </a:pPr>
                      <a:r>
                        <a:rPr lang="en-US" sz="1600" spc="-5" dirty="0">
                          <a:solidFill>
                            <a:schemeClr val="tx1"/>
                          </a:solidFill>
                          <a:latin typeface="+mn-lt"/>
                          <a:ea typeface="Perpetua" charset="0"/>
                          <a:cs typeface="Perpetua" charset="0"/>
                        </a:rPr>
                        <a:t>Often can be completed in 5-20</a:t>
                      </a:r>
                      <a:r>
                        <a:rPr lang="en-US" sz="1600" dirty="0">
                          <a:solidFill>
                            <a:schemeClr val="tx1"/>
                          </a:solidFill>
                          <a:latin typeface="+mn-lt"/>
                          <a:ea typeface="Perpetua" charset="0"/>
                          <a:cs typeface="Perpetua" charset="0"/>
                        </a:rPr>
                        <a:t> </a:t>
                      </a:r>
                      <a:r>
                        <a:rPr lang="en-US" sz="1600" spc="-10" dirty="0">
                          <a:solidFill>
                            <a:schemeClr val="tx1"/>
                          </a:solidFill>
                          <a:latin typeface="+mn-lt"/>
                          <a:ea typeface="Perpetua" charset="0"/>
                          <a:cs typeface="Perpetua" charset="0"/>
                        </a:rPr>
                        <a:t>minutes</a:t>
                      </a:r>
                      <a:endParaRPr lang="en-US" sz="1600" dirty="0">
                        <a:solidFill>
                          <a:schemeClr val="tx1"/>
                        </a:solidFill>
                        <a:latin typeface="+mn-lt"/>
                        <a:ea typeface="Perpetua" charset="0"/>
                        <a:cs typeface="Perpetua" charset="0"/>
                      </a:endParaRPr>
                    </a:p>
                    <a:p>
                      <a:pPr marL="298450" lvl="0" indent="-285750">
                        <a:buClrTx/>
                        <a:buSzPct val="83928"/>
                        <a:buFont typeface="Wingdings" panose="05000000000000000000" pitchFamily="2" charset="2"/>
                        <a:buChar char="§"/>
                        <a:tabLst>
                          <a:tab pos="287020" algn="l"/>
                        </a:tabLst>
                      </a:pPr>
                      <a:r>
                        <a:rPr lang="en-US" sz="1600" spc="-10" dirty="0">
                          <a:solidFill>
                            <a:schemeClr val="tx1"/>
                          </a:solidFill>
                          <a:latin typeface="+mn-lt"/>
                          <a:ea typeface="Perpetua" charset="0"/>
                          <a:cs typeface="Perpetua" charset="0"/>
                        </a:rPr>
                        <a:t>Can divide </a:t>
                      </a:r>
                      <a:r>
                        <a:rPr lang="en-US" sz="1600" spc="-5" dirty="0">
                          <a:solidFill>
                            <a:schemeClr val="tx1"/>
                          </a:solidFill>
                          <a:latin typeface="+mn-lt"/>
                          <a:ea typeface="Perpetua" charset="0"/>
                          <a:cs typeface="Perpetua" charset="0"/>
                        </a:rPr>
                        <a:t>these </a:t>
                      </a:r>
                      <a:r>
                        <a:rPr lang="en-US" sz="1600" spc="-10" dirty="0">
                          <a:solidFill>
                            <a:schemeClr val="tx1"/>
                          </a:solidFill>
                          <a:latin typeface="+mn-lt"/>
                          <a:ea typeface="Perpetua" charset="0"/>
                          <a:cs typeface="Perpetua" charset="0"/>
                        </a:rPr>
                        <a:t>conversations </a:t>
                      </a:r>
                      <a:r>
                        <a:rPr lang="en-US" sz="1600" spc="-40" dirty="0">
                          <a:solidFill>
                            <a:schemeClr val="tx1"/>
                          </a:solidFill>
                          <a:latin typeface="+mn-lt"/>
                          <a:ea typeface="Perpetua" charset="0"/>
                          <a:cs typeface="Perpetua" charset="0"/>
                        </a:rPr>
                        <a:t>over </a:t>
                      </a:r>
                      <a:r>
                        <a:rPr lang="en-US" sz="1600" spc="-20" dirty="0">
                          <a:solidFill>
                            <a:schemeClr val="tx1"/>
                          </a:solidFill>
                          <a:latin typeface="+mn-lt"/>
                          <a:ea typeface="Perpetua" charset="0"/>
                          <a:cs typeface="Perpetua" charset="0"/>
                        </a:rPr>
                        <a:t>several </a:t>
                      </a:r>
                      <a:r>
                        <a:rPr lang="en-US" sz="1600" spc="-5" dirty="0">
                          <a:solidFill>
                            <a:schemeClr val="tx1"/>
                          </a:solidFill>
                          <a:latin typeface="+mn-lt"/>
                          <a:ea typeface="Perpetua" charset="0"/>
                          <a:cs typeface="Perpetua" charset="0"/>
                        </a:rPr>
                        <a:t>visits </a:t>
                      </a:r>
                    </a:p>
                    <a:p>
                      <a:pPr marL="298450" lvl="0" indent="-285750">
                        <a:buClrTx/>
                        <a:buSzPct val="83928"/>
                        <a:buFont typeface="Wingdings" panose="05000000000000000000" pitchFamily="2" charset="2"/>
                        <a:buChar char="§"/>
                        <a:tabLst>
                          <a:tab pos="287020" algn="l"/>
                        </a:tabLst>
                      </a:pPr>
                      <a:r>
                        <a:rPr lang="en-US" sz="1600" spc="-5" dirty="0">
                          <a:solidFill>
                            <a:schemeClr val="tx1"/>
                          </a:solidFill>
                          <a:latin typeface="+mn-lt"/>
                        </a:rPr>
                        <a:t>Medicare</a:t>
                      </a:r>
                      <a:r>
                        <a:rPr lang="en-US" sz="1600" spc="-5" baseline="0" dirty="0">
                          <a:solidFill>
                            <a:schemeClr val="tx1"/>
                          </a:solidFill>
                          <a:latin typeface="+mn-lt"/>
                        </a:rPr>
                        <a:t> reimburses for advance care planning conversations</a:t>
                      </a:r>
                      <a:endParaRPr lang="en-US" sz="1600" dirty="0">
                        <a:solidFill>
                          <a:schemeClr val="tx1"/>
                        </a:solidFill>
                        <a:latin typeface="+mn-lt"/>
                      </a:endParaRPr>
                    </a:p>
                  </a:txBody>
                  <a:tcPr/>
                </a:tc>
                <a:extLst>
                  <a:ext uri="{0D108BD9-81ED-4DB2-BD59-A6C34878D82A}">
                    <a16:rowId xmlns:a16="http://schemas.microsoft.com/office/drawing/2014/main" val="10002"/>
                  </a:ext>
                </a:extLst>
              </a:tr>
              <a:tr h="39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pc="5" dirty="0">
                          <a:solidFill>
                            <a:schemeClr val="tx1"/>
                          </a:solidFill>
                          <a:latin typeface="+mn-lt"/>
                          <a:ea typeface="Perpetua" charset="0"/>
                          <a:cs typeface="Perpetua" charset="0"/>
                        </a:rPr>
                        <a:t>Lack </a:t>
                      </a:r>
                      <a:r>
                        <a:rPr lang="en-US" sz="1600" spc="-5" dirty="0">
                          <a:solidFill>
                            <a:schemeClr val="tx1"/>
                          </a:solidFill>
                          <a:latin typeface="+mn-lt"/>
                          <a:ea typeface="Perpetua" charset="0"/>
                          <a:cs typeface="Perpetua" charset="0"/>
                        </a:rPr>
                        <a:t>of </a:t>
                      </a:r>
                      <a:r>
                        <a:rPr lang="en-US" sz="1600" dirty="0">
                          <a:solidFill>
                            <a:schemeClr val="tx1"/>
                          </a:solidFill>
                          <a:latin typeface="+mn-lt"/>
                          <a:ea typeface="Perpetua" charset="0"/>
                          <a:cs typeface="Perpetua" charset="0"/>
                        </a:rPr>
                        <a:t>training</a:t>
                      </a:r>
                      <a:endParaRPr lang="en-US" sz="1600" dirty="0">
                        <a:solidFill>
                          <a:schemeClr val="tx1"/>
                        </a:solidFill>
                        <a:latin typeface="+mn-lt"/>
                      </a:endParaRPr>
                    </a:p>
                  </a:txBody>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spc="-5" dirty="0">
                          <a:solidFill>
                            <a:schemeClr val="tx1"/>
                          </a:solidFill>
                          <a:latin typeface="+mn-lt"/>
                          <a:ea typeface="Perpetua" charset="0"/>
                          <a:cs typeface="Perpetua" charset="0"/>
                        </a:rPr>
                        <a:t>Serious illness conversations can be taught</a:t>
                      </a:r>
                      <a:endParaRPr lang="en-US" sz="1600" dirty="0">
                        <a:solidFill>
                          <a:schemeClr val="tx1"/>
                        </a:solidFill>
                        <a:latin typeface="+mn-lt"/>
                      </a:endParaRPr>
                    </a:p>
                  </a:txBody>
                  <a:tcPr/>
                </a:tc>
                <a:extLst>
                  <a:ext uri="{0D108BD9-81ED-4DB2-BD59-A6C34878D82A}">
                    <a16:rowId xmlns:a16="http://schemas.microsoft.com/office/drawing/2014/main" val="10003"/>
                  </a:ext>
                </a:extLst>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latin typeface="+mn-lt"/>
                          <a:ea typeface="Perpetua" charset="0"/>
                          <a:cs typeface="Perpetua" charset="0"/>
                        </a:rPr>
                        <a:t>Concern </a:t>
                      </a:r>
                      <a:r>
                        <a:rPr lang="en-US" sz="1600" spc="-10" dirty="0">
                          <a:solidFill>
                            <a:schemeClr val="tx1"/>
                          </a:solidFill>
                          <a:latin typeface="+mn-lt"/>
                          <a:ea typeface="Perpetua" charset="0"/>
                          <a:cs typeface="Perpetua" charset="0"/>
                        </a:rPr>
                        <a:t>that </a:t>
                      </a:r>
                      <a:r>
                        <a:rPr lang="en-US" sz="1600" dirty="0">
                          <a:solidFill>
                            <a:schemeClr val="tx1"/>
                          </a:solidFill>
                          <a:latin typeface="+mn-lt"/>
                          <a:ea typeface="Perpetua" charset="0"/>
                          <a:cs typeface="Perpetua" charset="0"/>
                        </a:rPr>
                        <a:t>serious </a:t>
                      </a:r>
                      <a:r>
                        <a:rPr lang="en-US" sz="1600" spc="-5" dirty="0">
                          <a:solidFill>
                            <a:schemeClr val="tx1"/>
                          </a:solidFill>
                          <a:latin typeface="+mn-lt"/>
                          <a:ea typeface="Perpetua" charset="0"/>
                          <a:cs typeface="Perpetua" charset="0"/>
                        </a:rPr>
                        <a:t>illness </a:t>
                      </a:r>
                      <a:r>
                        <a:rPr lang="en-US" sz="1600" spc="-10" dirty="0">
                          <a:solidFill>
                            <a:schemeClr val="tx1"/>
                          </a:solidFill>
                          <a:latin typeface="+mn-lt"/>
                          <a:ea typeface="Perpetua" charset="0"/>
                          <a:cs typeface="Perpetua" charset="0"/>
                        </a:rPr>
                        <a:t>conversations </a:t>
                      </a:r>
                      <a:r>
                        <a:rPr lang="en-US" sz="1600" dirty="0">
                          <a:solidFill>
                            <a:schemeClr val="tx1"/>
                          </a:solidFill>
                          <a:latin typeface="+mn-lt"/>
                          <a:ea typeface="Perpetua" charset="0"/>
                          <a:cs typeface="Perpetua" charset="0"/>
                        </a:rPr>
                        <a:t>will </a:t>
                      </a:r>
                      <a:r>
                        <a:rPr lang="en-US" sz="1600" spc="-5" dirty="0">
                          <a:solidFill>
                            <a:schemeClr val="tx1"/>
                          </a:solidFill>
                          <a:latin typeface="+mn-lt"/>
                          <a:ea typeface="Perpetua" charset="0"/>
                          <a:cs typeface="Perpetua" charset="0"/>
                        </a:rPr>
                        <a:t>lead </a:t>
                      </a:r>
                      <a:r>
                        <a:rPr lang="en-US" sz="1600" dirty="0">
                          <a:solidFill>
                            <a:schemeClr val="tx1"/>
                          </a:solidFill>
                          <a:latin typeface="+mn-lt"/>
                          <a:ea typeface="Perpetua" charset="0"/>
                          <a:cs typeface="Perpetua" charset="0"/>
                        </a:rPr>
                        <a:t>to </a:t>
                      </a:r>
                      <a:r>
                        <a:rPr lang="en-US" sz="1600" spc="-5" dirty="0">
                          <a:solidFill>
                            <a:schemeClr val="tx1"/>
                          </a:solidFill>
                          <a:latin typeface="+mn-lt"/>
                          <a:ea typeface="Perpetua" charset="0"/>
                          <a:cs typeface="Perpetua" charset="0"/>
                        </a:rPr>
                        <a:t>patient distress &amp; loss of</a:t>
                      </a:r>
                      <a:r>
                        <a:rPr lang="en-US" sz="1600" spc="-30" dirty="0">
                          <a:solidFill>
                            <a:schemeClr val="tx1"/>
                          </a:solidFill>
                          <a:latin typeface="+mn-lt"/>
                          <a:ea typeface="Perpetua" charset="0"/>
                          <a:cs typeface="Perpetua" charset="0"/>
                        </a:rPr>
                        <a:t> </a:t>
                      </a:r>
                      <a:r>
                        <a:rPr lang="en-US" sz="1600" dirty="0">
                          <a:solidFill>
                            <a:schemeClr val="tx1"/>
                          </a:solidFill>
                          <a:latin typeface="+mn-lt"/>
                          <a:ea typeface="Perpetua" charset="0"/>
                          <a:cs typeface="Perpetua" charset="0"/>
                        </a:rPr>
                        <a:t>hope</a:t>
                      </a:r>
                      <a:endParaRPr lang="en-US" sz="1600" dirty="0">
                        <a:solidFill>
                          <a:schemeClr val="tx1"/>
                        </a:solidFill>
                        <a:latin typeface="+mn-lt"/>
                      </a:endParaRPr>
                    </a:p>
                  </a:txBody>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600" dirty="0">
                          <a:solidFill>
                            <a:schemeClr val="tx1"/>
                          </a:solidFill>
                          <a:latin typeface="+mn-lt"/>
                          <a:cs typeface="Perpetua"/>
                        </a:rPr>
                        <a:t>Research has </a:t>
                      </a:r>
                      <a:r>
                        <a:rPr lang="en-US" sz="1600" spc="-25" dirty="0">
                          <a:solidFill>
                            <a:schemeClr val="tx1"/>
                          </a:solidFill>
                          <a:latin typeface="+mn-lt"/>
                          <a:cs typeface="Perpetua"/>
                        </a:rPr>
                        <a:t>shown </a:t>
                      </a:r>
                      <a:r>
                        <a:rPr lang="en-US" sz="1600" spc="-15" dirty="0">
                          <a:solidFill>
                            <a:schemeClr val="tx1"/>
                          </a:solidFill>
                          <a:latin typeface="+mn-lt"/>
                          <a:cs typeface="Perpetua"/>
                        </a:rPr>
                        <a:t>that </a:t>
                      </a:r>
                      <a:r>
                        <a:rPr lang="en-US" sz="1600" dirty="0">
                          <a:solidFill>
                            <a:schemeClr val="tx1"/>
                          </a:solidFill>
                          <a:latin typeface="+mn-lt"/>
                          <a:cs typeface="Perpetua"/>
                        </a:rPr>
                        <a:t>earlier </a:t>
                      </a:r>
                      <a:r>
                        <a:rPr lang="en-US" sz="1600" spc="-5" dirty="0">
                          <a:solidFill>
                            <a:schemeClr val="tx1"/>
                          </a:solidFill>
                          <a:latin typeface="+mn-lt"/>
                          <a:cs typeface="Perpetua"/>
                        </a:rPr>
                        <a:t>discussions  about </a:t>
                      </a:r>
                      <a:r>
                        <a:rPr lang="en-US" sz="1600" spc="-10" dirty="0">
                          <a:solidFill>
                            <a:schemeClr val="tx1"/>
                          </a:solidFill>
                          <a:latin typeface="+mn-lt"/>
                          <a:cs typeface="Perpetua"/>
                        </a:rPr>
                        <a:t>prognosis </a:t>
                      </a:r>
                      <a:r>
                        <a:rPr lang="en-US" sz="1600" spc="-5" dirty="0">
                          <a:solidFill>
                            <a:schemeClr val="tx1"/>
                          </a:solidFill>
                          <a:latin typeface="+mn-lt"/>
                          <a:cs typeface="Perpetua"/>
                        </a:rPr>
                        <a:t>do NOT</a:t>
                      </a:r>
                      <a:r>
                        <a:rPr lang="en-US" sz="1600" spc="-5" baseline="0" dirty="0">
                          <a:solidFill>
                            <a:schemeClr val="tx1"/>
                          </a:solidFill>
                          <a:latin typeface="+mn-lt"/>
                          <a:cs typeface="Perpetua"/>
                        </a:rPr>
                        <a:t> </a:t>
                      </a:r>
                      <a:r>
                        <a:rPr lang="en-US" sz="1600" spc="-5" dirty="0">
                          <a:solidFill>
                            <a:schemeClr val="tx1"/>
                          </a:solidFill>
                          <a:latin typeface="+mn-lt"/>
                          <a:cs typeface="Perpetua"/>
                        </a:rPr>
                        <a:t>diminish </a:t>
                      </a:r>
                      <a:r>
                        <a:rPr lang="en-US" sz="1600" dirty="0">
                          <a:solidFill>
                            <a:schemeClr val="tx1"/>
                          </a:solidFill>
                          <a:latin typeface="+mn-lt"/>
                          <a:cs typeface="Perpetua"/>
                        </a:rPr>
                        <a:t>hope </a:t>
                      </a:r>
                      <a:r>
                        <a:rPr lang="en-US" sz="1600" spc="-5" dirty="0">
                          <a:solidFill>
                            <a:schemeClr val="tx1"/>
                          </a:solidFill>
                          <a:latin typeface="+mn-lt"/>
                          <a:cs typeface="Perpetua"/>
                        </a:rPr>
                        <a:t>and instead, </a:t>
                      </a:r>
                      <a:r>
                        <a:rPr lang="en-US" sz="1600" spc="-30" dirty="0">
                          <a:solidFill>
                            <a:schemeClr val="tx1"/>
                          </a:solidFill>
                          <a:latin typeface="+mn-lt"/>
                          <a:cs typeface="Perpetua"/>
                        </a:rPr>
                        <a:t>improve </a:t>
                      </a:r>
                      <a:r>
                        <a:rPr lang="en-US" sz="1600" spc="-5" dirty="0">
                          <a:solidFill>
                            <a:schemeClr val="tx1"/>
                          </a:solidFill>
                          <a:latin typeface="+mn-lt"/>
                          <a:cs typeface="Perpetua"/>
                        </a:rPr>
                        <a:t>quality of life and </a:t>
                      </a:r>
                      <a:r>
                        <a:rPr lang="en-US" sz="1600" spc="-10" dirty="0">
                          <a:solidFill>
                            <a:schemeClr val="tx1"/>
                          </a:solidFill>
                          <a:latin typeface="+mn-lt"/>
                          <a:cs typeface="Perpetua"/>
                        </a:rPr>
                        <a:t>reduce  </a:t>
                      </a:r>
                      <a:r>
                        <a:rPr lang="en-US" sz="1600" spc="-5" dirty="0">
                          <a:solidFill>
                            <a:schemeClr val="tx1"/>
                          </a:solidFill>
                          <a:latin typeface="+mn-lt"/>
                          <a:cs typeface="Perpetua"/>
                        </a:rPr>
                        <a:t>depression </a:t>
                      </a:r>
                      <a:r>
                        <a:rPr lang="en-US" sz="1600" spc="-10" dirty="0">
                          <a:solidFill>
                            <a:schemeClr val="tx1"/>
                          </a:solidFill>
                          <a:latin typeface="+mn-lt"/>
                          <a:cs typeface="Perpetua"/>
                        </a:rPr>
                        <a:t>and</a:t>
                      </a:r>
                      <a:r>
                        <a:rPr lang="en-US" sz="1600" spc="-5" dirty="0">
                          <a:solidFill>
                            <a:schemeClr val="tx1"/>
                          </a:solidFill>
                          <a:latin typeface="+mn-lt"/>
                          <a:cs typeface="Perpetua"/>
                        </a:rPr>
                        <a:t> </a:t>
                      </a:r>
                      <a:r>
                        <a:rPr lang="en-US" sz="1600" spc="-50" dirty="0">
                          <a:solidFill>
                            <a:schemeClr val="tx1"/>
                          </a:solidFill>
                          <a:latin typeface="+mn-lt"/>
                          <a:cs typeface="Perpetua"/>
                        </a:rPr>
                        <a:t>anxiety</a:t>
                      </a:r>
                      <a:endParaRPr lang="en-US" sz="1600" dirty="0">
                        <a:solidFill>
                          <a:schemeClr val="tx1"/>
                        </a:solidFill>
                        <a:latin typeface="+mn-lt"/>
                      </a:endParaRPr>
                    </a:p>
                  </a:txBody>
                  <a:tcPr/>
                </a:tc>
                <a:extLst>
                  <a:ext uri="{0D108BD9-81ED-4DB2-BD59-A6C34878D82A}">
                    <a16:rowId xmlns:a16="http://schemas.microsoft.com/office/drawing/2014/main" val="10004"/>
                  </a:ext>
                </a:extLst>
              </a:tr>
              <a:tr h="609600">
                <a:tc>
                  <a:txBody>
                    <a:bodyPr/>
                    <a:lstStyle/>
                    <a:p>
                      <a:pPr marL="12700" marR="5080" indent="0" algn="l">
                        <a:lnSpc>
                          <a:spcPct val="80000"/>
                        </a:lnSpc>
                        <a:buClr>
                          <a:srgbClr val="C0504D"/>
                        </a:buClr>
                        <a:buSzPct val="84615"/>
                        <a:buFont typeface="Wingdings"/>
                        <a:buNone/>
                        <a:tabLst>
                          <a:tab pos="241935" algn="l"/>
                        </a:tabLst>
                      </a:pPr>
                      <a:endParaRPr lang="en-US" sz="1600" spc="-5" dirty="0">
                        <a:solidFill>
                          <a:schemeClr val="tx1"/>
                        </a:solidFill>
                        <a:latin typeface="+mn-lt"/>
                        <a:ea typeface="Perpetua" charset="0"/>
                        <a:cs typeface="Perpetua" charset="0"/>
                      </a:endParaRPr>
                    </a:p>
                    <a:p>
                      <a:pPr marL="12700" marR="5080" indent="0" algn="l">
                        <a:lnSpc>
                          <a:spcPct val="80000"/>
                        </a:lnSpc>
                        <a:buClr>
                          <a:srgbClr val="C0504D"/>
                        </a:buClr>
                        <a:buSzPct val="84615"/>
                        <a:buFont typeface="Wingdings"/>
                        <a:buNone/>
                        <a:tabLst>
                          <a:tab pos="241935" algn="l"/>
                        </a:tabLst>
                      </a:pPr>
                      <a:r>
                        <a:rPr lang="en-US" sz="1600" spc="-5" dirty="0">
                          <a:solidFill>
                            <a:schemeClr val="tx1"/>
                          </a:solidFill>
                          <a:latin typeface="+mn-lt"/>
                          <a:ea typeface="Perpetua" charset="0"/>
                          <a:cs typeface="Perpetua" charset="0"/>
                        </a:rPr>
                        <a:t>Difficult </a:t>
                      </a:r>
                      <a:r>
                        <a:rPr lang="en-US" sz="1600" dirty="0">
                          <a:solidFill>
                            <a:schemeClr val="tx1"/>
                          </a:solidFill>
                          <a:latin typeface="+mn-lt"/>
                          <a:ea typeface="Perpetua" charset="0"/>
                          <a:cs typeface="Perpetua" charset="0"/>
                        </a:rPr>
                        <a:t>to </a:t>
                      </a:r>
                      <a:r>
                        <a:rPr lang="en-US" sz="1600" spc="-10" dirty="0">
                          <a:solidFill>
                            <a:schemeClr val="tx1"/>
                          </a:solidFill>
                          <a:latin typeface="+mn-lt"/>
                          <a:ea typeface="Perpetua" charset="0"/>
                          <a:cs typeface="Perpetua" charset="0"/>
                        </a:rPr>
                        <a:t>prognosticate </a:t>
                      </a:r>
                      <a:r>
                        <a:rPr lang="en-US" sz="1600" spc="-5" dirty="0">
                          <a:solidFill>
                            <a:schemeClr val="tx1"/>
                          </a:solidFill>
                          <a:latin typeface="+mn-lt"/>
                          <a:ea typeface="Perpetua" charset="0"/>
                          <a:cs typeface="Perpetua" charset="0"/>
                        </a:rPr>
                        <a:t>in</a:t>
                      </a:r>
                      <a:r>
                        <a:rPr lang="en-US" sz="1600" spc="10" dirty="0">
                          <a:solidFill>
                            <a:schemeClr val="tx1"/>
                          </a:solidFill>
                          <a:latin typeface="+mn-lt"/>
                          <a:ea typeface="Perpetua" charset="0"/>
                          <a:cs typeface="Perpetua" charset="0"/>
                        </a:rPr>
                        <a:t> </a:t>
                      </a:r>
                      <a:r>
                        <a:rPr lang="en-US" sz="1600" spc="0" dirty="0">
                          <a:solidFill>
                            <a:schemeClr val="tx1"/>
                          </a:solidFill>
                          <a:latin typeface="+mn-lt"/>
                          <a:ea typeface="Perpetua" charset="0"/>
                          <a:cs typeface="Perpetua" charset="0"/>
                        </a:rPr>
                        <a:t>neurological</a:t>
                      </a:r>
                      <a:r>
                        <a:rPr lang="en-US" sz="1600" spc="0" baseline="0" dirty="0">
                          <a:solidFill>
                            <a:schemeClr val="tx1"/>
                          </a:solidFill>
                          <a:latin typeface="+mn-lt"/>
                          <a:ea typeface="Perpetua" charset="0"/>
                          <a:cs typeface="Perpetua" charset="0"/>
                        </a:rPr>
                        <a:t> illnesses</a:t>
                      </a:r>
                      <a:endParaRPr lang="en-US" sz="1600" dirty="0">
                        <a:solidFill>
                          <a:schemeClr val="tx1"/>
                        </a:solidFill>
                        <a:latin typeface="+mn-lt"/>
                        <a:ea typeface="Perpetua" charset="0"/>
                        <a:cs typeface="Perpetua" charset="0"/>
                      </a:endParaRPr>
                    </a:p>
                    <a:p>
                      <a:pPr algn="l"/>
                      <a:endParaRPr lang="en-US" sz="1600" dirty="0">
                        <a:solidFill>
                          <a:schemeClr val="tx1"/>
                        </a:solidFill>
                        <a:latin typeface="+mn-lt"/>
                      </a:endParaRPr>
                    </a:p>
                  </a:txBody>
                  <a:tcPr/>
                </a:tc>
                <a:tc>
                  <a:txBody>
                    <a:bodyPr/>
                    <a:lstStyle/>
                    <a:p>
                      <a:pPr marL="298450" lvl="0" indent="-285750">
                        <a:buClrTx/>
                        <a:buSzPct val="83928"/>
                        <a:buFont typeface="Wingdings" panose="05000000000000000000" pitchFamily="2" charset="2"/>
                        <a:buChar char="§"/>
                        <a:tabLst>
                          <a:tab pos="287020" algn="l"/>
                        </a:tabLst>
                      </a:pPr>
                      <a:r>
                        <a:rPr lang="en-US" sz="1600" spc="-20" dirty="0">
                          <a:solidFill>
                            <a:schemeClr val="tx1"/>
                          </a:solidFill>
                          <a:latin typeface="+mn-lt"/>
                          <a:cs typeface="Perpetua"/>
                        </a:rPr>
                        <a:t>Several </a:t>
                      </a:r>
                      <a:r>
                        <a:rPr lang="en-US" sz="1600" spc="-5" dirty="0">
                          <a:solidFill>
                            <a:schemeClr val="tx1"/>
                          </a:solidFill>
                          <a:latin typeface="+mn-lt"/>
                          <a:cs typeface="Perpetua"/>
                        </a:rPr>
                        <a:t>clinical prognosticators of progression</a:t>
                      </a:r>
                      <a:r>
                        <a:rPr lang="en-US" sz="1600" spc="55" dirty="0">
                          <a:solidFill>
                            <a:schemeClr val="tx1"/>
                          </a:solidFill>
                          <a:latin typeface="+mn-lt"/>
                          <a:cs typeface="Perpetua"/>
                        </a:rPr>
                        <a:t> </a:t>
                      </a:r>
                      <a:r>
                        <a:rPr lang="en-US" sz="1600" spc="-10" dirty="0">
                          <a:solidFill>
                            <a:schemeClr val="tx1"/>
                          </a:solidFill>
                          <a:latin typeface="+mn-lt"/>
                          <a:cs typeface="Perpetua"/>
                        </a:rPr>
                        <a:t>and</a:t>
                      </a:r>
                      <a:r>
                        <a:rPr lang="en-US" sz="1600" dirty="0">
                          <a:solidFill>
                            <a:schemeClr val="tx1"/>
                          </a:solidFill>
                          <a:latin typeface="+mn-lt"/>
                          <a:cs typeface="Perpetua"/>
                        </a:rPr>
                        <a:t> </a:t>
                      </a:r>
                      <a:r>
                        <a:rPr lang="en-US" sz="1600" spc="0" dirty="0">
                          <a:solidFill>
                            <a:schemeClr val="tx1"/>
                          </a:solidFill>
                          <a:latin typeface="+mn-lt"/>
                          <a:cs typeface="Perpetua"/>
                        </a:rPr>
                        <a:t>mortality </a:t>
                      </a:r>
                      <a:r>
                        <a:rPr lang="en-US" sz="1600" spc="-5" dirty="0">
                          <a:solidFill>
                            <a:schemeClr val="tx1"/>
                          </a:solidFill>
                          <a:latin typeface="+mn-lt"/>
                          <a:cs typeface="Perpetua"/>
                        </a:rPr>
                        <a:t>in neurological illnesses</a:t>
                      </a:r>
                      <a:r>
                        <a:rPr lang="en-US" sz="1600" spc="-5" baseline="0" dirty="0">
                          <a:solidFill>
                            <a:schemeClr val="tx1"/>
                          </a:solidFill>
                          <a:latin typeface="+mn-lt"/>
                          <a:cs typeface="Perpetua"/>
                        </a:rPr>
                        <a:t> </a:t>
                      </a:r>
                      <a:r>
                        <a:rPr lang="en-US" sz="1600" spc="-40" dirty="0">
                          <a:solidFill>
                            <a:schemeClr val="tx1"/>
                          </a:solidFill>
                          <a:latin typeface="+mn-lt"/>
                          <a:cs typeface="Perpetua"/>
                        </a:rPr>
                        <a:t>have </a:t>
                      </a:r>
                      <a:r>
                        <a:rPr lang="en-US" sz="1600" spc="-5" dirty="0">
                          <a:solidFill>
                            <a:schemeClr val="tx1"/>
                          </a:solidFill>
                          <a:latin typeface="+mn-lt"/>
                          <a:cs typeface="Perpetua"/>
                        </a:rPr>
                        <a:t>been</a:t>
                      </a:r>
                      <a:r>
                        <a:rPr lang="en-US" sz="1600" spc="15" dirty="0">
                          <a:solidFill>
                            <a:schemeClr val="tx1"/>
                          </a:solidFill>
                          <a:latin typeface="+mn-lt"/>
                          <a:cs typeface="Perpetua"/>
                        </a:rPr>
                        <a:t> </a:t>
                      </a:r>
                      <a:r>
                        <a:rPr lang="en-US" sz="1600" spc="-10" dirty="0">
                          <a:solidFill>
                            <a:schemeClr val="tx1"/>
                          </a:solidFill>
                          <a:latin typeface="+mn-lt"/>
                          <a:cs typeface="Perpetua"/>
                        </a:rPr>
                        <a:t>identified</a:t>
                      </a:r>
                      <a:endParaRPr lang="en-US" sz="1600" dirty="0">
                        <a:solidFill>
                          <a:schemeClr val="tx1"/>
                        </a:solidFill>
                        <a:latin typeface="+mn-lt"/>
                        <a:cs typeface="Perpetua"/>
                      </a:endParaRPr>
                    </a:p>
                    <a:p>
                      <a:pPr marL="298450" lvl="0" indent="-285750">
                        <a:buClrTx/>
                        <a:buSzPct val="83928"/>
                        <a:buFont typeface="Wingdings" panose="05000000000000000000" pitchFamily="2" charset="2"/>
                        <a:buChar char="§"/>
                        <a:tabLst>
                          <a:tab pos="287020" algn="l"/>
                        </a:tabLst>
                      </a:pPr>
                      <a:r>
                        <a:rPr lang="en-US" sz="1600" spc="-110" dirty="0">
                          <a:solidFill>
                            <a:schemeClr val="tx1"/>
                          </a:solidFill>
                          <a:latin typeface="+mn-lt"/>
                          <a:cs typeface="Perpetua"/>
                        </a:rPr>
                        <a:t>You </a:t>
                      </a:r>
                      <a:r>
                        <a:rPr lang="en-US" sz="1600" spc="-5" dirty="0">
                          <a:solidFill>
                            <a:schemeClr val="tx1"/>
                          </a:solidFill>
                          <a:latin typeface="+mn-lt"/>
                          <a:cs typeface="Perpetua"/>
                        </a:rPr>
                        <a:t>do not need to </a:t>
                      </a:r>
                      <a:r>
                        <a:rPr lang="en-US" sz="1600" spc="-15" dirty="0">
                          <a:solidFill>
                            <a:schemeClr val="tx1"/>
                          </a:solidFill>
                          <a:latin typeface="+mn-lt"/>
                          <a:cs typeface="Perpetua"/>
                        </a:rPr>
                        <a:t>wait </a:t>
                      </a:r>
                      <a:r>
                        <a:rPr lang="en-US" sz="1600" spc="-5" dirty="0">
                          <a:solidFill>
                            <a:schemeClr val="tx1"/>
                          </a:solidFill>
                          <a:latin typeface="+mn-lt"/>
                          <a:cs typeface="Perpetua"/>
                        </a:rPr>
                        <a:t>for the </a:t>
                      </a:r>
                      <a:r>
                        <a:rPr lang="en-US" sz="1600" dirty="0">
                          <a:solidFill>
                            <a:schemeClr val="tx1"/>
                          </a:solidFill>
                          <a:latin typeface="+mn-lt"/>
                          <a:cs typeface="Perpetua"/>
                        </a:rPr>
                        <a:t>right </a:t>
                      </a:r>
                      <a:r>
                        <a:rPr lang="en-US" sz="1600" spc="-5" dirty="0">
                          <a:solidFill>
                            <a:schemeClr val="tx1"/>
                          </a:solidFill>
                          <a:latin typeface="+mn-lt"/>
                          <a:cs typeface="Perpetua"/>
                        </a:rPr>
                        <a:t>time to </a:t>
                      </a:r>
                      <a:r>
                        <a:rPr lang="en-US" sz="1600" spc="-45" dirty="0">
                          <a:solidFill>
                            <a:schemeClr val="tx1"/>
                          </a:solidFill>
                          <a:latin typeface="+mn-lt"/>
                          <a:cs typeface="Perpetua"/>
                        </a:rPr>
                        <a:t>have  </a:t>
                      </a:r>
                      <a:r>
                        <a:rPr lang="en-US" sz="1600" spc="-5" dirty="0">
                          <a:solidFill>
                            <a:schemeClr val="tx1"/>
                          </a:solidFill>
                          <a:latin typeface="+mn-lt"/>
                          <a:cs typeface="Perpetua"/>
                        </a:rPr>
                        <a:t>these </a:t>
                      </a:r>
                      <a:r>
                        <a:rPr lang="en-US" sz="1600" spc="-10" dirty="0">
                          <a:solidFill>
                            <a:schemeClr val="tx1"/>
                          </a:solidFill>
                          <a:latin typeface="+mn-lt"/>
                          <a:cs typeface="Perpetua"/>
                        </a:rPr>
                        <a:t>conversations </a:t>
                      </a:r>
                      <a:r>
                        <a:rPr lang="en-US" sz="1600" spc="-5" dirty="0">
                          <a:solidFill>
                            <a:schemeClr val="tx1"/>
                          </a:solidFill>
                          <a:latin typeface="+mn-lt"/>
                          <a:cs typeface="Perpetua"/>
                        </a:rPr>
                        <a:t>(better done </a:t>
                      </a:r>
                      <a:r>
                        <a:rPr lang="en-US" sz="1600" spc="-15" dirty="0">
                          <a:solidFill>
                            <a:schemeClr val="tx1"/>
                          </a:solidFill>
                          <a:latin typeface="+mn-lt"/>
                          <a:cs typeface="Perpetua"/>
                        </a:rPr>
                        <a:t>early </a:t>
                      </a:r>
                      <a:r>
                        <a:rPr lang="en-US" sz="1600" spc="-5" dirty="0">
                          <a:solidFill>
                            <a:schemeClr val="tx1"/>
                          </a:solidFill>
                          <a:latin typeface="+mn-lt"/>
                          <a:cs typeface="Perpetua"/>
                        </a:rPr>
                        <a:t>than</a:t>
                      </a:r>
                      <a:r>
                        <a:rPr lang="en-US" sz="1600" spc="35" dirty="0">
                          <a:solidFill>
                            <a:schemeClr val="tx1"/>
                          </a:solidFill>
                          <a:latin typeface="+mn-lt"/>
                          <a:cs typeface="Perpetua"/>
                        </a:rPr>
                        <a:t> </a:t>
                      </a:r>
                      <a:r>
                        <a:rPr lang="en-US" sz="1600" spc="-10" dirty="0">
                          <a:solidFill>
                            <a:schemeClr val="tx1"/>
                          </a:solidFill>
                          <a:latin typeface="+mn-lt"/>
                          <a:cs typeface="Perpetua"/>
                        </a:rPr>
                        <a:t>late)</a:t>
                      </a:r>
                      <a:endParaRPr lang="en-US" sz="1600" dirty="0">
                        <a:solidFill>
                          <a:schemeClr val="tx1"/>
                        </a:solidFill>
                        <a:latin typeface="+mn-lt"/>
                      </a:endParaRPr>
                    </a:p>
                  </a:txBody>
                  <a:tcPr/>
                </a:tc>
                <a:extLst>
                  <a:ext uri="{0D108BD9-81ED-4DB2-BD59-A6C34878D82A}">
                    <a16:rowId xmlns:a16="http://schemas.microsoft.com/office/drawing/2014/main" val="10005"/>
                  </a:ext>
                </a:extLst>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pc="-5" dirty="0">
                          <a:solidFill>
                            <a:schemeClr val="tx1"/>
                          </a:solidFill>
                          <a:latin typeface="+mn-lt"/>
                          <a:ea typeface="Perpetua" charset="0"/>
                          <a:cs typeface="Perpetua" charset="0"/>
                        </a:rPr>
                        <a:t>Medical </a:t>
                      </a:r>
                      <a:r>
                        <a:rPr lang="en-US" sz="1600" spc="-10" dirty="0">
                          <a:solidFill>
                            <a:schemeClr val="tx1"/>
                          </a:solidFill>
                          <a:latin typeface="+mn-lt"/>
                          <a:ea typeface="Perpetua" charset="0"/>
                          <a:cs typeface="Perpetua" charset="0"/>
                        </a:rPr>
                        <a:t>culture that </a:t>
                      </a:r>
                      <a:r>
                        <a:rPr lang="en-US" sz="1600" dirty="0">
                          <a:solidFill>
                            <a:schemeClr val="tx1"/>
                          </a:solidFill>
                          <a:latin typeface="+mn-lt"/>
                          <a:ea typeface="Perpetua" charset="0"/>
                          <a:cs typeface="Perpetua" charset="0"/>
                        </a:rPr>
                        <a:t>sees </a:t>
                      </a:r>
                      <a:r>
                        <a:rPr lang="en-US" sz="1600" spc="-10" dirty="0">
                          <a:solidFill>
                            <a:schemeClr val="tx1"/>
                          </a:solidFill>
                          <a:latin typeface="+mn-lt"/>
                          <a:ea typeface="Perpetua" charset="0"/>
                          <a:cs typeface="Perpetua" charset="0"/>
                        </a:rPr>
                        <a:t>death </a:t>
                      </a:r>
                      <a:r>
                        <a:rPr lang="en-US" sz="1600" spc="-5" dirty="0">
                          <a:solidFill>
                            <a:schemeClr val="tx1"/>
                          </a:solidFill>
                          <a:latin typeface="+mn-lt"/>
                          <a:ea typeface="Perpetua" charset="0"/>
                          <a:cs typeface="Perpetua" charset="0"/>
                        </a:rPr>
                        <a:t>and decline as </a:t>
                      </a:r>
                      <a:r>
                        <a:rPr lang="en-US" sz="1600" dirty="0">
                          <a:solidFill>
                            <a:schemeClr val="tx1"/>
                          </a:solidFill>
                          <a:latin typeface="+mn-lt"/>
                          <a:ea typeface="Perpetua" charset="0"/>
                          <a:cs typeface="Perpetua" charset="0"/>
                        </a:rPr>
                        <a:t>a </a:t>
                      </a:r>
                      <a:r>
                        <a:rPr lang="en-US" sz="1600" spc="-10" dirty="0">
                          <a:solidFill>
                            <a:schemeClr val="tx1"/>
                          </a:solidFill>
                          <a:latin typeface="+mn-lt"/>
                          <a:ea typeface="Perpetua" charset="0"/>
                          <a:cs typeface="Perpetua" charset="0"/>
                        </a:rPr>
                        <a:t>failure </a:t>
                      </a:r>
                      <a:r>
                        <a:rPr lang="en-US" sz="1600" spc="-5" dirty="0">
                          <a:solidFill>
                            <a:schemeClr val="tx1"/>
                          </a:solidFill>
                          <a:latin typeface="+mn-lt"/>
                          <a:ea typeface="Perpetua" charset="0"/>
                          <a:cs typeface="Perpetua" charset="0"/>
                        </a:rPr>
                        <a:t>of </a:t>
                      </a:r>
                      <a:r>
                        <a:rPr lang="en-US" sz="1600" spc="-10" dirty="0">
                          <a:solidFill>
                            <a:schemeClr val="tx1"/>
                          </a:solidFill>
                          <a:latin typeface="+mn-lt"/>
                          <a:ea typeface="Perpetua" charset="0"/>
                          <a:cs typeface="Perpetua" charset="0"/>
                        </a:rPr>
                        <a:t>treatment</a:t>
                      </a:r>
                      <a:endParaRPr lang="en-US" sz="1600" dirty="0">
                        <a:solidFill>
                          <a:schemeClr val="tx1"/>
                        </a:solidFill>
                        <a:latin typeface="+mn-lt"/>
                      </a:endParaRPr>
                    </a:p>
                  </a:txBody>
                  <a:tcPr/>
                </a:tc>
                <a:tc>
                  <a:txBody>
                    <a:bodyPr/>
                    <a:lstStyle/>
                    <a:p>
                      <a:pPr marL="285750" indent="-285750">
                        <a:buClrTx/>
                        <a:buFont typeface="Wingdings" panose="05000000000000000000" pitchFamily="2" charset="2"/>
                        <a:buChar char="§"/>
                      </a:pPr>
                      <a:r>
                        <a:rPr lang="en-US" sz="1600" spc="-5" dirty="0">
                          <a:solidFill>
                            <a:schemeClr val="tx1"/>
                          </a:solidFill>
                          <a:latin typeface="+mn-lt"/>
                          <a:cs typeface="Perpetua"/>
                        </a:rPr>
                        <a:t>By accepting </a:t>
                      </a:r>
                      <a:r>
                        <a:rPr lang="en-US" sz="1600" spc="-10" dirty="0">
                          <a:solidFill>
                            <a:schemeClr val="tx1"/>
                          </a:solidFill>
                          <a:latin typeface="+mn-lt"/>
                          <a:cs typeface="Perpetua"/>
                        </a:rPr>
                        <a:t>death </a:t>
                      </a:r>
                      <a:r>
                        <a:rPr lang="en-US" sz="1600" spc="-5" dirty="0">
                          <a:solidFill>
                            <a:schemeClr val="tx1"/>
                          </a:solidFill>
                          <a:latin typeface="+mn-lt"/>
                          <a:cs typeface="Perpetua"/>
                        </a:rPr>
                        <a:t>and </a:t>
                      </a:r>
                      <a:r>
                        <a:rPr lang="en-US" sz="1600" spc="-10" dirty="0">
                          <a:solidFill>
                            <a:schemeClr val="tx1"/>
                          </a:solidFill>
                          <a:latin typeface="+mn-lt"/>
                          <a:cs typeface="Perpetua"/>
                        </a:rPr>
                        <a:t>decline </a:t>
                      </a:r>
                      <a:r>
                        <a:rPr lang="en-US" sz="1600" spc="-5" dirty="0">
                          <a:solidFill>
                            <a:schemeClr val="tx1"/>
                          </a:solidFill>
                          <a:latin typeface="+mn-lt"/>
                          <a:cs typeface="Perpetua"/>
                        </a:rPr>
                        <a:t>as</a:t>
                      </a:r>
                      <a:r>
                        <a:rPr lang="en-US" sz="1600" dirty="0">
                          <a:solidFill>
                            <a:schemeClr val="tx1"/>
                          </a:solidFill>
                          <a:latin typeface="+mn-lt"/>
                          <a:cs typeface="Perpetua"/>
                        </a:rPr>
                        <a:t> </a:t>
                      </a:r>
                      <a:r>
                        <a:rPr lang="en-US" sz="1600" spc="-5" dirty="0">
                          <a:solidFill>
                            <a:schemeClr val="tx1"/>
                          </a:solidFill>
                          <a:latin typeface="+mn-lt"/>
                          <a:cs typeface="Perpetua"/>
                        </a:rPr>
                        <a:t>expected</a:t>
                      </a:r>
                      <a:r>
                        <a:rPr lang="en-US" sz="1600" dirty="0">
                          <a:solidFill>
                            <a:schemeClr val="tx1"/>
                          </a:solidFill>
                          <a:latin typeface="+mn-lt"/>
                          <a:cs typeface="Perpetua"/>
                        </a:rPr>
                        <a:t> </a:t>
                      </a:r>
                      <a:r>
                        <a:rPr lang="en-US" sz="1600" spc="-10" dirty="0">
                          <a:solidFill>
                            <a:schemeClr val="tx1"/>
                          </a:solidFill>
                          <a:latin typeface="+mn-lt"/>
                          <a:cs typeface="Perpetua"/>
                        </a:rPr>
                        <a:t>processes, </a:t>
                      </a:r>
                      <a:r>
                        <a:rPr lang="en-US" sz="1600" spc="-5" dirty="0">
                          <a:solidFill>
                            <a:schemeClr val="tx1"/>
                          </a:solidFill>
                          <a:latin typeface="+mn-lt"/>
                          <a:cs typeface="Perpetua"/>
                        </a:rPr>
                        <a:t>patients’ </a:t>
                      </a:r>
                      <a:r>
                        <a:rPr lang="en-US" sz="1600" spc="-10" dirty="0">
                          <a:solidFill>
                            <a:schemeClr val="tx1"/>
                          </a:solidFill>
                          <a:latin typeface="+mn-lt"/>
                          <a:cs typeface="Perpetua"/>
                        </a:rPr>
                        <a:t>and </a:t>
                      </a:r>
                      <a:r>
                        <a:rPr lang="en-US" sz="1600" spc="-5" dirty="0">
                          <a:solidFill>
                            <a:schemeClr val="tx1"/>
                          </a:solidFill>
                          <a:latin typeface="+mn-lt"/>
                          <a:cs typeface="Perpetua"/>
                        </a:rPr>
                        <a:t>families’ </a:t>
                      </a:r>
                      <a:r>
                        <a:rPr lang="en-US" sz="1600" spc="-15" dirty="0">
                          <a:solidFill>
                            <a:schemeClr val="tx1"/>
                          </a:solidFill>
                          <a:latin typeface="+mn-lt"/>
                          <a:cs typeface="Perpetua"/>
                        </a:rPr>
                        <a:t>are </a:t>
                      </a:r>
                      <a:r>
                        <a:rPr lang="en-US" sz="1600" spc="-5" dirty="0">
                          <a:solidFill>
                            <a:schemeClr val="tx1"/>
                          </a:solidFill>
                          <a:latin typeface="+mn-lt"/>
                          <a:cs typeface="Perpetua"/>
                        </a:rPr>
                        <a:t>encouraged</a:t>
                      </a:r>
                      <a:r>
                        <a:rPr lang="en-US" sz="1600" spc="-185" dirty="0">
                          <a:solidFill>
                            <a:schemeClr val="tx1"/>
                          </a:solidFill>
                          <a:latin typeface="+mn-lt"/>
                          <a:cs typeface="Perpetua"/>
                        </a:rPr>
                        <a:t> </a:t>
                      </a:r>
                      <a:r>
                        <a:rPr lang="en-US" sz="1600" spc="-5" dirty="0">
                          <a:solidFill>
                            <a:schemeClr val="tx1"/>
                          </a:solidFill>
                          <a:latin typeface="+mn-lt"/>
                          <a:cs typeface="Perpetua"/>
                        </a:rPr>
                        <a:t>to </a:t>
                      </a:r>
                      <a:r>
                        <a:rPr lang="en-US" sz="1600" spc="-20" dirty="0">
                          <a:solidFill>
                            <a:schemeClr val="tx1"/>
                          </a:solidFill>
                          <a:latin typeface="+mn-lt"/>
                          <a:cs typeface="Perpetua"/>
                        </a:rPr>
                        <a:t>enjoy </a:t>
                      </a:r>
                      <a:r>
                        <a:rPr lang="en-US" sz="1600" spc="-5" dirty="0">
                          <a:solidFill>
                            <a:schemeClr val="tx1"/>
                          </a:solidFill>
                          <a:latin typeface="+mn-lt"/>
                          <a:cs typeface="Perpetua"/>
                        </a:rPr>
                        <a:t>the </a:t>
                      </a:r>
                      <a:r>
                        <a:rPr lang="en-US" sz="1600" spc="-10" dirty="0">
                          <a:solidFill>
                            <a:schemeClr val="tx1"/>
                          </a:solidFill>
                          <a:latin typeface="+mn-lt"/>
                          <a:cs typeface="Perpetua"/>
                        </a:rPr>
                        <a:t>present </a:t>
                      </a:r>
                      <a:r>
                        <a:rPr lang="en-US" sz="1600" spc="-5" dirty="0">
                          <a:solidFill>
                            <a:schemeClr val="tx1"/>
                          </a:solidFill>
                          <a:latin typeface="+mn-lt"/>
                          <a:cs typeface="Perpetua"/>
                        </a:rPr>
                        <a:t>and to plan &amp; </a:t>
                      </a:r>
                      <a:r>
                        <a:rPr lang="en-US" sz="1600" spc="-10" dirty="0">
                          <a:solidFill>
                            <a:schemeClr val="tx1"/>
                          </a:solidFill>
                          <a:latin typeface="+mn-lt"/>
                          <a:cs typeface="Perpetua"/>
                        </a:rPr>
                        <a:t>prepare </a:t>
                      </a:r>
                      <a:r>
                        <a:rPr lang="en-US" sz="1600" spc="-5" dirty="0">
                          <a:solidFill>
                            <a:schemeClr val="tx1"/>
                          </a:solidFill>
                          <a:latin typeface="+mn-lt"/>
                          <a:cs typeface="Perpetua"/>
                        </a:rPr>
                        <a:t>for the </a:t>
                      </a:r>
                      <a:r>
                        <a:rPr lang="en-US" sz="1600" spc="-15" dirty="0">
                          <a:solidFill>
                            <a:schemeClr val="tx1"/>
                          </a:solidFill>
                          <a:latin typeface="+mn-lt"/>
                          <a:cs typeface="Perpetua"/>
                        </a:rPr>
                        <a:t>future</a:t>
                      </a:r>
                      <a:endParaRPr lang="en-US" sz="1600" dirty="0">
                        <a:solidFill>
                          <a:schemeClr val="tx1"/>
                        </a:solidFill>
                        <a:latin typeface="+mn-lt"/>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5188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90CFF14E-7EC1-41A9-9FC2-53256A3BC133}"/>
              </a:ext>
            </a:extLst>
          </p:cNvPr>
          <p:cNvSpPr>
            <a:spLocks noGrp="1"/>
          </p:cNvSpPr>
          <p:nvPr>
            <p:ph type="title"/>
          </p:nvPr>
        </p:nvSpPr>
        <p:spPr/>
        <p:txBody>
          <a:bodyPr/>
          <a:lstStyle/>
          <a:p>
            <a:r>
              <a:rPr lang="en-US" dirty="0"/>
              <a:t>What Situations Might Trigger a Serious Illness Conversation? </a:t>
            </a:r>
          </a:p>
        </p:txBody>
      </p:sp>
      <p:sp>
        <p:nvSpPr>
          <p:cNvPr id="7" name="Content Placeholder 6"/>
          <p:cNvSpPr>
            <a:spLocks noGrp="1"/>
          </p:cNvSpPr>
          <p:nvPr>
            <p:ph type="body" idx="1"/>
          </p:nvPr>
        </p:nvSpPr>
        <p:spPr/>
        <p:txBody>
          <a:bodyPr/>
          <a:lstStyle/>
          <a:p>
            <a:endParaRPr lang="en-US" dirty="0"/>
          </a:p>
          <a:p>
            <a:endParaRPr lang="en-US" dirty="0"/>
          </a:p>
        </p:txBody>
      </p:sp>
    </p:spTree>
    <p:extLst>
      <p:ext uri="{BB962C8B-B14F-4D97-AF65-F5344CB8AC3E}">
        <p14:creationId xmlns:p14="http://schemas.microsoft.com/office/powerpoint/2010/main" val="2751340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p:cNvSpPr txBox="1">
            <a:spLocks noGrp="1"/>
          </p:cNvSpPr>
          <p:nvPr>
            <p:ph type="title"/>
          </p:nvPr>
        </p:nvSpPr>
        <p:spPr/>
        <p:txBody>
          <a:bodyPr/>
          <a:lstStyle/>
          <a:p>
            <a:r>
              <a:rPr lang="en-US" dirty="0"/>
              <a:t>Triggers for Serious Illness Conversations</a:t>
            </a:r>
          </a:p>
        </p:txBody>
      </p:sp>
      <p:sp>
        <p:nvSpPr>
          <p:cNvPr id="6" name="Content Placeholder 5"/>
          <p:cNvSpPr>
            <a:spLocks noGrp="1"/>
          </p:cNvSpPr>
          <p:nvPr>
            <p:ph idx="1"/>
          </p:nvPr>
        </p:nvSpPr>
        <p:spPr/>
        <p:txBody>
          <a:bodyPr/>
          <a:lstStyle/>
          <a:p>
            <a:r>
              <a:rPr lang="en-US" sz="2400" dirty="0"/>
              <a:t>New diagnosis of a serious life limiting or chronic life-altering illness</a:t>
            </a:r>
          </a:p>
          <a:p>
            <a:r>
              <a:rPr lang="en-US" sz="2400" dirty="0"/>
              <a:t>Change in health or functional status  </a:t>
            </a:r>
          </a:p>
          <a:p>
            <a:pPr lvl="1"/>
            <a:r>
              <a:rPr lang="en-US" sz="2000" dirty="0"/>
              <a:t>Falls, disease progression, increasing caregiver needs</a:t>
            </a:r>
          </a:p>
          <a:p>
            <a:pPr lvl="1"/>
            <a:r>
              <a:rPr lang="en-US" sz="2000" dirty="0"/>
              <a:t>Cognitive impairment</a:t>
            </a:r>
          </a:p>
          <a:p>
            <a:pPr lvl="1"/>
            <a:r>
              <a:rPr lang="en-US" sz="2000" dirty="0"/>
              <a:t>Other challenging symptoms such as intractable pain</a:t>
            </a:r>
          </a:p>
          <a:p>
            <a:r>
              <a:rPr lang="en-US" sz="2400" dirty="0"/>
              <a:t>Psychosocial issues</a:t>
            </a:r>
          </a:p>
          <a:p>
            <a:pPr lvl="1"/>
            <a:r>
              <a:rPr lang="en-US" sz="2000" dirty="0"/>
              <a:t>Caregiver distress, family conflict, hopelessness, difficulty coping</a:t>
            </a:r>
          </a:p>
          <a:p>
            <a:r>
              <a:rPr lang="en-US" sz="2400" dirty="0"/>
              <a:t>Signs of poor prognosis </a:t>
            </a:r>
          </a:p>
          <a:p>
            <a:pPr lvl="1"/>
            <a:r>
              <a:rPr lang="en-US" sz="2000" dirty="0">
                <a:latin typeface="Franklin Gothic Medium"/>
              </a:rPr>
              <a:t>Unintended weight loss, recurrent complications or hospitalizations, burden of medications outweighing benefits</a:t>
            </a:r>
            <a:endParaRPr lang="en-US" dirty="0">
              <a:latin typeface="Franklin Gothic Medium"/>
            </a:endParaRPr>
          </a:p>
          <a:p>
            <a:r>
              <a:rPr lang="en-US" sz="2400" dirty="0"/>
              <a:t>Request for Hastened Death</a:t>
            </a:r>
          </a:p>
        </p:txBody>
      </p:sp>
    </p:spTree>
    <p:extLst>
      <p:ext uri="{BB962C8B-B14F-4D97-AF65-F5344CB8AC3E}">
        <p14:creationId xmlns:p14="http://schemas.microsoft.com/office/powerpoint/2010/main" val="2754996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of New Diagnosis</a:t>
            </a:r>
          </a:p>
        </p:txBody>
      </p:sp>
      <p:sp>
        <p:nvSpPr>
          <p:cNvPr id="3" name="Content Placeholder 2"/>
          <p:cNvSpPr>
            <a:spLocks noGrp="1"/>
          </p:cNvSpPr>
          <p:nvPr>
            <p:ph idx="4294967295"/>
          </p:nvPr>
        </p:nvSpPr>
        <p:spPr>
          <a:xfrm>
            <a:off x="1981200" y="1825625"/>
            <a:ext cx="10210800" cy="4575175"/>
          </a:xfrm>
        </p:spPr>
        <p:txBody>
          <a:bodyPr/>
          <a:lstStyle/>
          <a:p>
            <a:endParaRPr lang="en-US" dirty="0"/>
          </a:p>
          <a:p>
            <a:endParaRPr lang="en-US" dirty="0"/>
          </a:p>
          <a:p>
            <a:endParaRPr lang="en-US" dirty="0"/>
          </a:p>
          <a:p>
            <a:endParaRPr lang="en-US" dirty="0"/>
          </a:p>
          <a:p>
            <a:endParaRPr lang="en-US" dirty="0"/>
          </a:p>
          <a:p>
            <a:endParaRPr lang="en-US" dirty="0"/>
          </a:p>
        </p:txBody>
      </p:sp>
      <p:pic>
        <p:nvPicPr>
          <p:cNvPr id="15" name="Online Media 14" title="Communication Skills Examples for Palliative Care providers">
            <a:hlinkClick r:id="" action="ppaction://media"/>
            <a:extLst>
              <a:ext uri="{FF2B5EF4-FFF2-40B4-BE49-F238E27FC236}">
                <a16:creationId xmlns:a16="http://schemas.microsoft.com/office/drawing/2014/main" id="{F8CF8D59-4C47-45F7-80AD-2C5A8D3433DE}"/>
              </a:ext>
            </a:extLst>
          </p:cNvPr>
          <p:cNvPicPr>
            <a:picLocks noRot="1" noChangeAspect="1"/>
          </p:cNvPicPr>
          <p:nvPr>
            <a:videoFile r:link="rId1"/>
          </p:nvPr>
        </p:nvPicPr>
        <p:blipFill>
          <a:blip r:embed="rId4"/>
          <a:stretch>
            <a:fillRect/>
          </a:stretch>
        </p:blipFill>
        <p:spPr>
          <a:xfrm>
            <a:off x="1981200" y="1657350"/>
            <a:ext cx="8229600" cy="4629150"/>
          </a:xfrm>
          <a:prstGeom prst="rect">
            <a:avLst/>
          </a:prstGeom>
          <a:ln w="38100" cap="sq">
            <a:solidFill>
              <a:srgbClr val="000000"/>
            </a:solidFill>
            <a:prstDash val="solid"/>
            <a:miter lim="800000"/>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41692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Video Debrief</a:t>
            </a:r>
          </a:p>
        </p:txBody>
      </p:sp>
      <p:sp>
        <p:nvSpPr>
          <p:cNvPr id="7" name="Content Placeholder 6"/>
          <p:cNvSpPr>
            <a:spLocks noGrp="1"/>
          </p:cNvSpPr>
          <p:nvPr>
            <p:ph idx="1"/>
          </p:nvPr>
        </p:nvSpPr>
        <p:spPr/>
        <p:txBody>
          <a:bodyPr/>
          <a:lstStyle/>
          <a:p>
            <a:r>
              <a:rPr lang="en-US" dirty="0"/>
              <a:t>What did the physician do well?</a:t>
            </a:r>
          </a:p>
          <a:p>
            <a:r>
              <a:rPr lang="en-US" dirty="0"/>
              <a:t>How would you feel as the patient? How did the patient react? </a:t>
            </a:r>
          </a:p>
          <a:p>
            <a:r>
              <a:rPr lang="en-US" dirty="0"/>
              <a:t>What would you have done differently?</a:t>
            </a:r>
          </a:p>
          <a:p>
            <a:endParaRPr lang="en-US" dirty="0"/>
          </a:p>
        </p:txBody>
      </p:sp>
    </p:spTree>
    <p:extLst>
      <p:ext uri="{BB962C8B-B14F-4D97-AF65-F5344CB8AC3E}">
        <p14:creationId xmlns:p14="http://schemas.microsoft.com/office/powerpoint/2010/main" val="1947266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84D1-8F37-624D-9DDD-9E7557C25ABA}"/>
              </a:ext>
            </a:extLst>
          </p:cNvPr>
          <p:cNvSpPr>
            <a:spLocks noGrp="1"/>
          </p:cNvSpPr>
          <p:nvPr>
            <p:ph type="title"/>
          </p:nvPr>
        </p:nvSpPr>
        <p:spPr/>
        <p:txBody>
          <a:bodyPr/>
          <a:lstStyle/>
          <a:p>
            <a:r>
              <a:rPr lang="en-US" dirty="0"/>
              <a:t>GENERAL PRESENTER NOTES - 2</a:t>
            </a:r>
          </a:p>
        </p:txBody>
      </p:sp>
      <p:sp>
        <p:nvSpPr>
          <p:cNvPr id="3" name="Content Placeholder 2">
            <a:extLst>
              <a:ext uri="{FF2B5EF4-FFF2-40B4-BE49-F238E27FC236}">
                <a16:creationId xmlns:a16="http://schemas.microsoft.com/office/drawing/2014/main" id="{D2F4F730-4095-444D-89DE-3CDDAB12260A}"/>
              </a:ext>
            </a:extLst>
          </p:cNvPr>
          <p:cNvSpPr>
            <a:spLocks noGrp="1"/>
          </p:cNvSpPr>
          <p:nvPr>
            <p:ph idx="1"/>
          </p:nvPr>
        </p:nvSpPr>
        <p:spPr/>
        <p:txBody>
          <a:bodyPr/>
          <a:lstStyle/>
          <a:p>
            <a:r>
              <a:rPr lang="en-US" sz="2400" dirty="0">
                <a:latin typeface="Franklin Gothic Medium"/>
              </a:rPr>
              <a:t>This module will cover the core communications skills of delivering difficult news and responding to emotions. Other foundational communication topics are covered in the following modules: Improving Medical Decisions, Prognostication in Neurological Disease, Working with Families, Goals of Care. </a:t>
            </a:r>
            <a:endParaRPr lang="en-US" sz="2400" dirty="0"/>
          </a:p>
          <a:p>
            <a:endParaRPr lang="en-US" sz="2400" dirty="0"/>
          </a:p>
          <a:p>
            <a:endParaRPr lang="en-US" dirty="0"/>
          </a:p>
        </p:txBody>
      </p:sp>
    </p:spTree>
    <p:extLst>
      <p:ext uri="{BB962C8B-B14F-4D97-AF65-F5344CB8AC3E}">
        <p14:creationId xmlns:p14="http://schemas.microsoft.com/office/powerpoint/2010/main" val="1730275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Take 2: New Diagnosis</a:t>
            </a:r>
          </a:p>
        </p:txBody>
      </p:sp>
      <p:pic>
        <p:nvPicPr>
          <p:cNvPr id="13" name="Online Media 12" title="Communication Skills Examples for Palliative Care providers">
            <a:hlinkClick r:id="" action="ppaction://media"/>
            <a:extLst>
              <a:ext uri="{FF2B5EF4-FFF2-40B4-BE49-F238E27FC236}">
                <a16:creationId xmlns:a16="http://schemas.microsoft.com/office/drawing/2014/main" id="{AAB10A9C-F862-4B7C-9F75-D3A9B29EA2CC}"/>
              </a:ext>
            </a:extLst>
          </p:cNvPr>
          <p:cNvPicPr>
            <a:picLocks noRot="1" noChangeAspect="1"/>
          </p:cNvPicPr>
          <p:nvPr>
            <a:videoFile r:link="rId1"/>
          </p:nvPr>
        </p:nvPicPr>
        <p:blipFill>
          <a:blip r:embed="rId4"/>
          <a:stretch>
            <a:fillRect/>
          </a:stretch>
        </p:blipFill>
        <p:spPr>
          <a:xfrm>
            <a:off x="1905000" y="1676400"/>
            <a:ext cx="8398933" cy="4724400"/>
          </a:xfrm>
          <a:prstGeom prst="rect">
            <a:avLst/>
          </a:prstGeom>
          <a:ln w="38100" cap="sq">
            <a:solidFill>
              <a:srgbClr val="000000"/>
            </a:solidFill>
            <a:prstDash val="solid"/>
            <a:miter lim="800000"/>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883841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Video Debrief</a:t>
            </a:r>
          </a:p>
        </p:txBody>
      </p:sp>
      <p:sp>
        <p:nvSpPr>
          <p:cNvPr id="7" name="Content Placeholder 6"/>
          <p:cNvSpPr>
            <a:spLocks noGrp="1"/>
          </p:cNvSpPr>
          <p:nvPr>
            <p:ph idx="1"/>
          </p:nvPr>
        </p:nvSpPr>
        <p:spPr/>
        <p:txBody>
          <a:bodyPr/>
          <a:lstStyle/>
          <a:p>
            <a:r>
              <a:rPr lang="en-US" dirty="0"/>
              <a:t>What did the clinician do to enhance communication?</a:t>
            </a:r>
          </a:p>
          <a:p>
            <a:r>
              <a:rPr lang="en-US" dirty="0"/>
              <a:t>What specifically did he say that was helpful?</a:t>
            </a:r>
          </a:p>
          <a:p>
            <a:r>
              <a:rPr lang="en-US" dirty="0"/>
              <a:t>How did the patient react?</a:t>
            </a:r>
          </a:p>
          <a:p>
            <a:r>
              <a:rPr lang="en-US" dirty="0"/>
              <a:t>Would you do anything differently?</a:t>
            </a:r>
          </a:p>
        </p:txBody>
      </p:sp>
    </p:spTree>
    <p:extLst>
      <p:ext uri="{BB962C8B-B14F-4D97-AF65-F5344CB8AC3E}">
        <p14:creationId xmlns:p14="http://schemas.microsoft.com/office/powerpoint/2010/main" val="2021998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Enhancing Communication</a:t>
            </a:r>
          </a:p>
        </p:txBody>
      </p:sp>
      <p:sp>
        <p:nvSpPr>
          <p:cNvPr id="4" name="Content Placeholder 3"/>
          <p:cNvSpPr>
            <a:spLocks noGrp="1"/>
          </p:cNvSpPr>
          <p:nvPr>
            <p:ph idx="1"/>
          </p:nvPr>
        </p:nvSpPr>
        <p:spPr/>
        <p:txBody>
          <a:bodyPr/>
          <a:lstStyle/>
          <a:p>
            <a:r>
              <a:rPr lang="en-US" dirty="0"/>
              <a:t>Provide a private, quiet, comfortable space</a:t>
            </a:r>
          </a:p>
          <a:p>
            <a:r>
              <a:rPr lang="en-US" dirty="0"/>
              <a:t>Sit down during the encounter</a:t>
            </a:r>
          </a:p>
          <a:p>
            <a:r>
              <a:rPr lang="en-US" dirty="0"/>
              <a:t>Look at the patient (not computer) and maintain eye contact</a:t>
            </a:r>
          </a:p>
          <a:p>
            <a:r>
              <a:rPr lang="en-US" dirty="0"/>
              <a:t>Ask open-ended questions to understand patient’s perspective</a:t>
            </a:r>
          </a:p>
          <a:p>
            <a:r>
              <a:rPr lang="en-US" dirty="0"/>
              <a:t>Minimize medical jargon when delivering news</a:t>
            </a:r>
          </a:p>
          <a:p>
            <a:r>
              <a:rPr lang="en-US" dirty="0"/>
              <a:t>Check for patient understanding</a:t>
            </a:r>
          </a:p>
          <a:p>
            <a:r>
              <a:rPr lang="en-US" dirty="0"/>
              <a:t>Expect emotion and use empathy to acknowledge patient’s concerns</a:t>
            </a:r>
          </a:p>
          <a:p>
            <a:endParaRPr lang="en-US" dirty="0"/>
          </a:p>
          <a:p>
            <a:endParaRPr lang="en-US" dirty="0"/>
          </a:p>
        </p:txBody>
      </p:sp>
    </p:spTree>
    <p:extLst>
      <p:ext uri="{BB962C8B-B14F-4D97-AF65-F5344CB8AC3E}">
        <p14:creationId xmlns:p14="http://schemas.microsoft.com/office/powerpoint/2010/main" val="1633814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Delivering Difficult News</a:t>
            </a:r>
          </a:p>
        </p:txBody>
      </p:sp>
      <p:sp>
        <p:nvSpPr>
          <p:cNvPr id="4" name="Content Placeholder 3"/>
          <p:cNvSpPr>
            <a:spLocks noGrp="1"/>
          </p:cNvSpPr>
          <p:nvPr>
            <p:ph idx="1"/>
          </p:nvPr>
        </p:nvSpPr>
        <p:spPr/>
        <p:txBody>
          <a:bodyPr/>
          <a:lstStyle/>
          <a:p>
            <a:r>
              <a:rPr lang="en-US" dirty="0"/>
              <a:t>BAD NEWS CANNOT BE MADE INTO GOOD NEWS! </a:t>
            </a:r>
          </a:p>
          <a:p>
            <a:pPr lvl="1"/>
            <a:r>
              <a:rPr lang="en-US" dirty="0">
                <a:latin typeface="Franklin Gothic Medium"/>
              </a:rPr>
              <a:t>Sugar-coating news can be vague and create confusion</a:t>
            </a:r>
          </a:p>
          <a:p>
            <a:r>
              <a:rPr lang="en-US" dirty="0"/>
              <a:t>Requires balancing expert delivery of cognitive data with careful attention to emotional responses</a:t>
            </a:r>
          </a:p>
          <a:p>
            <a:r>
              <a:rPr lang="en-US" dirty="0"/>
              <a:t>Patient/families most often prefer bad news to be conveyed in a truthful and direct manner </a:t>
            </a:r>
          </a:p>
          <a:p>
            <a:pPr lvl="1"/>
            <a:r>
              <a:rPr lang="en-US" dirty="0"/>
              <a:t>However, bluntness may take away hope</a:t>
            </a:r>
          </a:p>
          <a:p>
            <a:r>
              <a:rPr lang="en-US" dirty="0"/>
              <a:t>Patient/families value having time to ask questions and check for comprehension</a:t>
            </a:r>
          </a:p>
          <a:p>
            <a:endParaRPr lang="en-US" dirty="0"/>
          </a:p>
          <a:p>
            <a:endParaRPr lang="en-US" dirty="0"/>
          </a:p>
          <a:p>
            <a:endParaRPr lang="en-US" dirty="0"/>
          </a:p>
        </p:txBody>
      </p:sp>
    </p:spTree>
    <p:extLst>
      <p:ext uri="{BB962C8B-B14F-4D97-AF65-F5344CB8AC3E}">
        <p14:creationId xmlns:p14="http://schemas.microsoft.com/office/powerpoint/2010/main" val="834976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a:t>Skills for Delivering Difficult News</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435237813"/>
              </p:ext>
            </p:extLst>
          </p:nvPr>
        </p:nvGraphicFramePr>
        <p:xfrm>
          <a:off x="1511300" y="1828800"/>
          <a:ext cx="10071100" cy="4343400"/>
        </p:xfrm>
        <a:graphic>
          <a:graphicData uri="http://schemas.openxmlformats.org/drawingml/2006/table">
            <a:tbl>
              <a:tblPr firstRow="1" bandRow="1">
                <a:tableStyleId>{5C22544A-7EE6-4342-B048-85BDC9FD1C3A}</a:tableStyleId>
              </a:tblPr>
              <a:tblGrid>
                <a:gridCol w="3670300">
                  <a:extLst>
                    <a:ext uri="{9D8B030D-6E8A-4147-A177-3AD203B41FA5}">
                      <a16:colId xmlns:a16="http://schemas.microsoft.com/office/drawing/2014/main" val="20000"/>
                    </a:ext>
                  </a:extLst>
                </a:gridCol>
                <a:gridCol w="6400800">
                  <a:extLst>
                    <a:ext uri="{9D8B030D-6E8A-4147-A177-3AD203B41FA5}">
                      <a16:colId xmlns:a16="http://schemas.microsoft.com/office/drawing/2014/main" val="20001"/>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u="none" strike="noStrike" cap="none" normalizeH="0" baseline="0" dirty="0">
                          <a:ln>
                            <a:noFill/>
                          </a:ln>
                          <a:effectLst/>
                          <a:latin typeface="+mn-lt"/>
                        </a:rPr>
                        <a:t>Technique</a:t>
                      </a:r>
                      <a:endParaRPr kumimoji="0" lang="en-US" sz="28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u="none" strike="noStrike" cap="none" normalizeH="0" baseline="0" dirty="0">
                          <a:ln>
                            <a:noFill/>
                          </a:ln>
                          <a:effectLst/>
                          <a:latin typeface="+mn-lt"/>
                        </a:rPr>
                        <a:t>Function</a:t>
                      </a:r>
                      <a:endParaRPr kumimoji="0" lang="en-US" sz="28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extLst>
                  <a:ext uri="{0D108BD9-81ED-4DB2-BD59-A6C34878D82A}">
                    <a16:rowId xmlns:a16="http://schemas.microsoft.com/office/drawing/2014/main" val="10000"/>
                  </a:ext>
                </a:extLst>
              </a:tr>
              <a:tr h="371475">
                <a:tc>
                  <a:txBody>
                    <a:bodyPr/>
                    <a:lstStyle/>
                    <a:p>
                      <a:pPr marL="0" marR="0" lvl="1"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effectLst/>
                          <a:latin typeface="+mn-lt"/>
                        </a:rPr>
                        <a:t>SPIKES</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u="none" strike="noStrike" cap="none" normalizeH="0" baseline="0" dirty="0">
                          <a:ln>
                            <a:noFill/>
                          </a:ln>
                          <a:effectLst/>
                          <a:latin typeface="+mn-lt"/>
                        </a:rPr>
                        <a:t>6 step process to deliver difficult news </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effectLst/>
                          <a:latin typeface="+mn-lt"/>
                        </a:rPr>
                        <a:t>ASK-TELL- ASK</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u="none" strike="noStrike" cap="none" normalizeH="0" baseline="0" dirty="0">
                          <a:ln>
                            <a:noFill/>
                          </a:ln>
                          <a:effectLst/>
                          <a:latin typeface="+mn-lt"/>
                        </a:rPr>
                        <a:t>Give medical knowledge </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extLst>
                  <a:ext uri="{0D108BD9-81ED-4DB2-BD59-A6C34878D82A}">
                    <a16:rowId xmlns:a16="http://schemas.microsoft.com/office/drawing/2014/main" val="10002"/>
                  </a:ext>
                </a:extLst>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u="none" strike="noStrike" cap="none" normalizeH="0" baseline="0" dirty="0">
                          <a:ln>
                            <a:noFill/>
                          </a:ln>
                          <a:effectLst/>
                          <a:latin typeface="+mn-lt"/>
                        </a:rPr>
                        <a:t>NURSE</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tc>
                  <a:txBody>
                    <a:bodyPr/>
                    <a:lstStyle/>
                    <a:p>
                      <a:pPr marL="0" marR="0" lvl="1"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u="none" strike="noStrike" cap="none" normalizeH="0" baseline="0" dirty="0">
                          <a:ln>
                            <a:noFill/>
                          </a:ln>
                          <a:effectLst/>
                          <a:latin typeface="+mn-lt"/>
                        </a:rPr>
                        <a:t>Respond to emotion empathically</a:t>
                      </a:r>
                      <a:endParaRPr kumimoji="0" lang="en-US" sz="2000" b="0" i="0" u="none" strike="noStrike" cap="none" normalizeH="0" baseline="0" dirty="0">
                        <a:ln>
                          <a:noFill/>
                        </a:ln>
                        <a:solidFill>
                          <a:schemeClr val="tx1"/>
                        </a:solidFill>
                        <a:effectLst/>
                        <a:latin typeface="+mn-lt"/>
                        <a:ea typeface="Arial" pitchFamily="-104" charset="0"/>
                        <a:cs typeface="Arial" pitchFamily="-104" charset="0"/>
                      </a:endParaRPr>
                    </a:p>
                  </a:txBody>
                  <a:tcPr marL="186358" marR="186358" horzOverflow="overflow"/>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Open-ended questions</a:t>
                      </a:r>
                    </a:p>
                  </a:txBody>
                  <a:tcPr marL="186358" marR="186358"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Elicit another person’s perspective</a:t>
                      </a:r>
                    </a:p>
                  </a:txBody>
                  <a:tcPr marL="186358" marR="186358" horzOverflow="overflow"/>
                </a:tc>
                <a:extLst>
                  <a:ext uri="{0D108BD9-81ED-4DB2-BD59-A6C34878D82A}">
                    <a16:rowId xmlns:a16="http://schemas.microsoft.com/office/drawing/2014/main" val="1475923308"/>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Reflection statements</a:t>
                      </a:r>
                    </a:p>
                  </a:txBody>
                  <a:tcPr marL="186358" marR="186358"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Show that you want to understand another person’s perspective</a:t>
                      </a:r>
                    </a:p>
                  </a:txBody>
                  <a:tcPr marL="186358" marR="186358" horzOverflow="overflow"/>
                </a:tc>
                <a:extLst>
                  <a:ext uri="{0D108BD9-81ED-4DB2-BD59-A6C34878D82A}">
                    <a16:rowId xmlns:a16="http://schemas.microsoft.com/office/drawing/2014/main" val="3550392816"/>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Hope/worry statements</a:t>
                      </a:r>
                    </a:p>
                  </a:txBody>
                  <a:tcPr marL="186358" marR="186358" horzOverflow="overflow"/>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sz="2000" b="0" i="0" u="none" strike="noStrike" cap="none" normalizeH="0" baseline="0" dirty="0">
                          <a:ln>
                            <a:noFill/>
                          </a:ln>
                          <a:solidFill>
                            <a:schemeClr val="tx1"/>
                          </a:solidFill>
                          <a:effectLst/>
                          <a:latin typeface="+mn-lt"/>
                          <a:ea typeface="Arial" pitchFamily="-104" charset="0"/>
                          <a:cs typeface="Arial" pitchFamily="-104" charset="0"/>
                        </a:rPr>
                        <a:t>Honestly present information while aligning with person</a:t>
                      </a:r>
                    </a:p>
                  </a:txBody>
                  <a:tcPr marL="186358" marR="186358" horzOverflow="overflow"/>
                </a:tc>
                <a:extLst>
                  <a:ext uri="{0D108BD9-81ED-4DB2-BD59-A6C34878D82A}">
                    <a16:rowId xmlns:a16="http://schemas.microsoft.com/office/drawing/2014/main" val="511993446"/>
                  </a:ext>
                </a:extLst>
              </a:tr>
              <a:tr h="371475">
                <a:tc>
                  <a:txBody>
                    <a:bodyPr/>
                    <a:lstStyle/>
                    <a:p>
                      <a:pPr marL="0" marR="0" lvl="0" indent="0" algn="l" rtl="0">
                        <a:lnSpc>
                          <a:spcPct val="100000"/>
                        </a:lnSpc>
                        <a:spcBef>
                          <a:spcPct val="0"/>
                        </a:spcBef>
                        <a:spcAft>
                          <a:spcPct val="0"/>
                        </a:spcAft>
                        <a:buClrTx/>
                        <a:buSzTx/>
                        <a:buFontTx/>
                        <a:buNone/>
                      </a:pPr>
                      <a:r>
                        <a:rPr lang="en-US" sz="2000" b="0" u="none" strike="noStrike" cap="none" normalizeH="0" baseline="0" dirty="0">
                          <a:ln>
                            <a:noFill/>
                          </a:ln>
                          <a:effectLst/>
                          <a:latin typeface="+mn-lt"/>
                        </a:rPr>
                        <a:t>"Tell me more"</a:t>
                      </a:r>
                      <a:endParaRPr kumimoji="0" lang="en-US" sz="2000" b="0" i="0" u="none" strike="noStrike" cap="none" normalizeH="0" baseline="0" dirty="0">
                        <a:ln>
                          <a:noFill/>
                        </a:ln>
                        <a:solidFill>
                          <a:schemeClr val="tx1"/>
                        </a:solidFill>
                        <a:effectLst/>
                        <a:latin typeface="+mn-lt"/>
                        <a:ea typeface="Arial" pitchFamily="-104" charset="0"/>
                        <a:cs typeface="Arial"/>
                      </a:endParaRPr>
                    </a:p>
                  </a:txBody>
                  <a:tcPr marL="186357" marR="186357"/>
                </a:tc>
                <a:tc>
                  <a:txBody>
                    <a:bodyPr/>
                    <a:lstStyle/>
                    <a:p>
                      <a:pPr marL="0" marR="0" lvl="0" indent="0" algn="l" rtl="0">
                        <a:lnSpc>
                          <a:spcPct val="100000"/>
                        </a:lnSpc>
                        <a:spcBef>
                          <a:spcPct val="0"/>
                        </a:spcBef>
                        <a:spcAft>
                          <a:spcPct val="0"/>
                        </a:spcAft>
                        <a:buClrTx/>
                        <a:buSzTx/>
                        <a:buFont typeface="Arial" panose="020B0604020202020204" pitchFamily="34" charset="0"/>
                        <a:buNone/>
                      </a:pPr>
                      <a:r>
                        <a:rPr lang="en-US" sz="2000" b="0" u="none" strike="noStrike" cap="none" normalizeH="0" baseline="0" dirty="0">
                          <a:ln>
                            <a:noFill/>
                          </a:ln>
                          <a:effectLst/>
                          <a:latin typeface="+mn-lt"/>
                        </a:rPr>
                        <a:t>Learn more about another perspective</a:t>
                      </a:r>
                      <a:endParaRPr lang="en-US"/>
                    </a:p>
                    <a:p>
                      <a:pPr marL="0" marR="0" lvl="0" indent="0" algn="l" rtl="0">
                        <a:lnSpc>
                          <a:spcPct val="100000"/>
                        </a:lnSpc>
                        <a:spcBef>
                          <a:spcPct val="0"/>
                        </a:spcBef>
                        <a:spcAft>
                          <a:spcPct val="0"/>
                        </a:spcAft>
                        <a:buClrTx/>
                        <a:buSzTx/>
                        <a:buFont typeface="Arial" panose="020B0604020202020204" pitchFamily="34" charset="0"/>
                        <a:buNone/>
                      </a:pPr>
                      <a:r>
                        <a:rPr lang="en-US" sz="2000" b="0" u="none" strike="noStrike" cap="none" normalizeH="0" baseline="0" dirty="0">
                          <a:ln>
                            <a:noFill/>
                          </a:ln>
                          <a:effectLst/>
                          <a:latin typeface="+mn-lt"/>
                        </a:rPr>
                        <a:t>Clarify where the patient is at</a:t>
                      </a:r>
                      <a:endParaRPr kumimoji="0" lang="en-US" sz="2000" b="0" i="0" u="none" strike="noStrike" cap="none" normalizeH="0" baseline="0">
                        <a:ln>
                          <a:noFill/>
                        </a:ln>
                        <a:solidFill>
                          <a:schemeClr val="tx1"/>
                        </a:solidFill>
                        <a:effectLst/>
                        <a:latin typeface="+mn-lt"/>
                        <a:ea typeface="Arial" pitchFamily="-104" charset="0"/>
                        <a:cs typeface="Arial"/>
                      </a:endParaRPr>
                    </a:p>
                  </a:txBody>
                  <a:tcPr marL="186357" marR="186357"/>
                </a:tc>
                <a:extLst>
                  <a:ext uri="{0D108BD9-81ED-4DB2-BD59-A6C34878D82A}">
                    <a16:rowId xmlns:a16="http://schemas.microsoft.com/office/drawing/2014/main" val="4271499484"/>
                  </a:ext>
                </a:extLst>
              </a:tr>
            </a:tbl>
          </a:graphicData>
        </a:graphic>
      </p:graphicFrame>
    </p:spTree>
    <p:extLst>
      <p:ext uri="{BB962C8B-B14F-4D97-AF65-F5344CB8AC3E}">
        <p14:creationId xmlns:p14="http://schemas.microsoft.com/office/powerpoint/2010/main" val="11675401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13"/>
          <p:cNvGraphicFramePr>
            <a:graphicFrameLocks/>
          </p:cNvGraphicFramePr>
          <p:nvPr>
            <p:extLst>
              <p:ext uri="{D42A27DB-BD31-4B8C-83A1-F6EECF244321}">
                <p14:modId xmlns:p14="http://schemas.microsoft.com/office/powerpoint/2010/main" val="245866777"/>
              </p:ext>
            </p:extLst>
          </p:nvPr>
        </p:nvGraphicFramePr>
        <p:xfrm>
          <a:off x="4724403" y="1752599"/>
          <a:ext cx="2771839" cy="4876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Title 10">
            <a:extLst>
              <a:ext uri="{FF2B5EF4-FFF2-40B4-BE49-F238E27FC236}">
                <a16:creationId xmlns:a16="http://schemas.microsoft.com/office/drawing/2014/main" id="{FCAB2037-DE82-4986-B67A-2E24C23C1E0E}"/>
              </a:ext>
            </a:extLst>
          </p:cNvPr>
          <p:cNvSpPr>
            <a:spLocks noGrp="1"/>
          </p:cNvSpPr>
          <p:nvPr>
            <p:ph type="title"/>
          </p:nvPr>
        </p:nvSpPr>
        <p:spPr/>
        <p:txBody>
          <a:bodyPr/>
          <a:lstStyle/>
          <a:p>
            <a:r>
              <a:rPr lang="en-US" dirty="0"/>
              <a:t>SKILL: Using SPIKES to Deliver Difficult News</a:t>
            </a:r>
          </a:p>
        </p:txBody>
      </p:sp>
      <p:sp>
        <p:nvSpPr>
          <p:cNvPr id="12" name="TextBox 11">
            <a:extLst>
              <a:ext uri="{FF2B5EF4-FFF2-40B4-BE49-F238E27FC236}">
                <a16:creationId xmlns:a16="http://schemas.microsoft.com/office/drawing/2014/main" id="{997D6F35-C6F7-44A6-99D1-EF35A0BC1BA8}"/>
              </a:ext>
            </a:extLst>
          </p:cNvPr>
          <p:cNvSpPr txBox="1"/>
          <p:nvPr/>
        </p:nvSpPr>
        <p:spPr>
          <a:xfrm>
            <a:off x="7086600" y="6350169"/>
            <a:ext cx="5105400" cy="507831"/>
          </a:xfrm>
          <a:prstGeom prst="rect">
            <a:avLst/>
          </a:prstGeom>
          <a:noFill/>
        </p:spPr>
        <p:txBody>
          <a:bodyPr wrap="square" rtlCol="0">
            <a:spAutoFit/>
          </a:bodyPr>
          <a:lstStyle/>
          <a:p>
            <a:r>
              <a:rPr lang="en-US" sz="900" dirty="0" err="1">
                <a:latin typeface="+mj-lt"/>
              </a:rPr>
              <a:t>Baile</a:t>
            </a:r>
            <a:r>
              <a:rPr lang="en-US" sz="900" dirty="0">
                <a:latin typeface="+mj-lt"/>
              </a:rPr>
              <a:t> WF, Buckman R, </a:t>
            </a:r>
            <a:r>
              <a:rPr lang="en-US" sz="900" dirty="0" err="1">
                <a:latin typeface="+mj-lt"/>
              </a:rPr>
              <a:t>Lenzi</a:t>
            </a:r>
            <a:r>
              <a:rPr lang="en-US" sz="900" dirty="0">
                <a:latin typeface="+mj-lt"/>
              </a:rPr>
              <a:t> R, </a:t>
            </a:r>
            <a:r>
              <a:rPr lang="en-US" sz="900" dirty="0" err="1">
                <a:latin typeface="+mj-lt"/>
              </a:rPr>
              <a:t>Glober</a:t>
            </a:r>
            <a:r>
              <a:rPr lang="en-US" sz="900" dirty="0">
                <a:latin typeface="+mj-lt"/>
              </a:rPr>
              <a:t> G, Beale EA, and </a:t>
            </a:r>
            <a:r>
              <a:rPr lang="en-US" sz="900" dirty="0" err="1">
                <a:latin typeface="+mj-lt"/>
              </a:rPr>
              <a:t>Kudelka</a:t>
            </a:r>
            <a:r>
              <a:rPr lang="en-US" sz="900" dirty="0">
                <a:latin typeface="+mj-lt"/>
              </a:rPr>
              <a:t> AP. SPIKES--A six-step protocol for delivering bad news: Application to the patient with cancer. </a:t>
            </a:r>
            <a:r>
              <a:rPr lang="en-US" sz="900" i="1" dirty="0">
                <a:latin typeface="+mj-lt"/>
              </a:rPr>
              <a:t>The Oncologist</a:t>
            </a:r>
            <a:r>
              <a:rPr lang="en-US" sz="900" dirty="0">
                <a:latin typeface="+mj-lt"/>
              </a:rPr>
              <a:t>. 2000, 5:302-311.</a:t>
            </a:r>
          </a:p>
        </p:txBody>
      </p:sp>
    </p:spTree>
    <p:extLst>
      <p:ext uri="{BB962C8B-B14F-4D97-AF65-F5344CB8AC3E}">
        <p14:creationId xmlns:p14="http://schemas.microsoft.com/office/powerpoint/2010/main" val="3919780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1: Setting</a:t>
            </a:r>
          </a:p>
        </p:txBody>
      </p:sp>
      <p:sp>
        <p:nvSpPr>
          <p:cNvPr id="11" name="Content Placeholder 10">
            <a:extLst>
              <a:ext uri="{FF2B5EF4-FFF2-40B4-BE49-F238E27FC236}">
                <a16:creationId xmlns:a16="http://schemas.microsoft.com/office/drawing/2014/main" id="{7193DADF-E0F7-4E43-A1FD-DA9A8205363E}"/>
              </a:ext>
            </a:extLst>
          </p:cNvPr>
          <p:cNvSpPr>
            <a:spLocks noGrp="1"/>
          </p:cNvSpPr>
          <p:nvPr>
            <p:ph idx="1"/>
          </p:nvPr>
        </p:nvSpPr>
        <p:spPr>
          <a:xfrm>
            <a:off x="1524000" y="1600200"/>
            <a:ext cx="10210800" cy="4575174"/>
          </a:xfrm>
        </p:spPr>
        <p:txBody>
          <a:bodyPr/>
          <a:lstStyle/>
          <a:p>
            <a:r>
              <a:rPr lang="en-US" dirty="0">
                <a:latin typeface="Franklin Gothic Medium"/>
              </a:rPr>
              <a:t>Set up the meeting</a:t>
            </a:r>
          </a:p>
          <a:p>
            <a:pPr lvl="1"/>
            <a:r>
              <a:rPr lang="en-US" dirty="0"/>
              <a:t>Allot adequate time </a:t>
            </a:r>
          </a:p>
          <a:p>
            <a:pPr lvl="1"/>
            <a:r>
              <a:rPr lang="en-US" dirty="0"/>
              <a:t>Reduce interruptions</a:t>
            </a:r>
          </a:p>
          <a:p>
            <a:pPr lvl="1"/>
            <a:r>
              <a:rPr lang="en-US" dirty="0"/>
              <a:t>Determine who the patient would like to be present</a:t>
            </a:r>
          </a:p>
          <a:p>
            <a:pPr lvl="1"/>
            <a:r>
              <a:rPr lang="en-US" dirty="0"/>
              <a:t>Determine what team members will be present</a:t>
            </a:r>
          </a:p>
          <a:p>
            <a:pPr lvl="1"/>
            <a:r>
              <a:rPr lang="en-US" dirty="0"/>
              <a:t>Plan your approach, what points you want to cover, decide on goals for the meeting but be flexible</a:t>
            </a:r>
          </a:p>
          <a:p>
            <a:pPr lvl="1"/>
            <a:r>
              <a:rPr lang="en-US" dirty="0"/>
              <a:t>Confirm medical facts, talk to other physicians on their medical team </a:t>
            </a:r>
          </a:p>
          <a:p>
            <a:pPr lvl="1"/>
            <a:r>
              <a:rPr lang="en-US" dirty="0"/>
              <a:t>Create a conducive environment – private space, seats, tissues</a:t>
            </a:r>
          </a:p>
        </p:txBody>
      </p:sp>
    </p:spTree>
    <p:extLst>
      <p:ext uri="{BB962C8B-B14F-4D97-AF65-F5344CB8AC3E}">
        <p14:creationId xmlns:p14="http://schemas.microsoft.com/office/powerpoint/2010/main" val="2702438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2: Perception</a:t>
            </a:r>
          </a:p>
        </p:txBody>
      </p:sp>
      <p:sp>
        <p:nvSpPr>
          <p:cNvPr id="11" name="Content Placeholder 10">
            <a:extLst>
              <a:ext uri="{FF2B5EF4-FFF2-40B4-BE49-F238E27FC236}">
                <a16:creationId xmlns:a16="http://schemas.microsoft.com/office/drawing/2014/main" id="{FCEAE66D-29BA-46DF-B5C1-CBB2C7A6D87E}"/>
              </a:ext>
            </a:extLst>
          </p:cNvPr>
          <p:cNvSpPr>
            <a:spLocks noGrp="1"/>
          </p:cNvSpPr>
          <p:nvPr>
            <p:ph idx="1"/>
          </p:nvPr>
        </p:nvSpPr>
        <p:spPr>
          <a:xfrm>
            <a:off x="1524000" y="1600200"/>
            <a:ext cx="10210800" cy="4575174"/>
          </a:xfrm>
        </p:spPr>
        <p:txBody>
          <a:bodyPr/>
          <a:lstStyle/>
          <a:p>
            <a:r>
              <a:rPr lang="en-US" sz="2400" dirty="0">
                <a:latin typeface="Franklin Gothic Medium"/>
              </a:rPr>
              <a:t>Assess the patient’s perception of his or her illness:</a:t>
            </a:r>
            <a:endParaRPr lang="en-US" dirty="0">
              <a:latin typeface="Franklin Gothic Medium"/>
            </a:endParaRPr>
          </a:p>
          <a:p>
            <a:pPr lvl="1"/>
            <a:r>
              <a:rPr lang="en-US" sz="2000" dirty="0"/>
              <a:t>Establish what the patient knows</a:t>
            </a:r>
          </a:p>
          <a:p>
            <a:pPr lvl="1"/>
            <a:r>
              <a:rPr lang="en-US" sz="2000" dirty="0"/>
              <a:t>Use open ended questions</a:t>
            </a:r>
          </a:p>
          <a:p>
            <a:pPr lvl="1"/>
            <a:r>
              <a:rPr lang="en-US" sz="2000" dirty="0"/>
              <a:t>Assess health literacy and misinformation and coping skills</a:t>
            </a:r>
          </a:p>
          <a:p>
            <a:pPr lvl="1"/>
            <a:r>
              <a:rPr lang="en-US" sz="2000" dirty="0"/>
              <a:t>Asses the readiness to comprehend bad news</a:t>
            </a:r>
          </a:p>
          <a:p>
            <a:pPr lvl="1"/>
            <a:r>
              <a:rPr lang="en-US" sz="2000" dirty="0"/>
              <a:t>Lets the clinician know how to frame the news</a:t>
            </a:r>
          </a:p>
          <a:p>
            <a:r>
              <a:rPr lang="en-US" sz="2400" dirty="0"/>
              <a:t>Sample phrases:</a:t>
            </a:r>
          </a:p>
          <a:p>
            <a:pPr lvl="1"/>
            <a:r>
              <a:rPr lang="en-US" sz="2000" dirty="0"/>
              <a:t>“What have you taken away from other doctors so far?”</a:t>
            </a:r>
          </a:p>
          <a:p>
            <a:pPr lvl="1"/>
            <a:r>
              <a:rPr lang="en-US" sz="2000" dirty="0"/>
              <a:t>“What do you think is causing these symptoms?”</a:t>
            </a:r>
          </a:p>
          <a:p>
            <a:pPr lvl="1"/>
            <a:r>
              <a:rPr lang="en-US" sz="2000" dirty="0"/>
              <a:t>“What did Dr. X tell you about why s/he sent you here?”</a:t>
            </a:r>
          </a:p>
          <a:p>
            <a:pPr lvl="1"/>
            <a:r>
              <a:rPr lang="en-US" sz="2000" dirty="0"/>
              <a:t>“I want to make sure we are all on the same page. What is your understanding of the reasons we did the MRI?”</a:t>
            </a:r>
          </a:p>
          <a:p>
            <a:pPr lvl="1"/>
            <a:r>
              <a:rPr lang="en-US" sz="2000" dirty="0"/>
              <a:t>“How do you think your health is now compared with one year ago?”</a:t>
            </a:r>
          </a:p>
          <a:p>
            <a:endParaRPr lang="en-US" dirty="0"/>
          </a:p>
        </p:txBody>
      </p:sp>
    </p:spTree>
    <p:extLst>
      <p:ext uri="{BB962C8B-B14F-4D97-AF65-F5344CB8AC3E}">
        <p14:creationId xmlns:p14="http://schemas.microsoft.com/office/powerpoint/2010/main" val="991809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3: Invitation</a:t>
            </a:r>
          </a:p>
        </p:txBody>
      </p:sp>
      <p:sp>
        <p:nvSpPr>
          <p:cNvPr id="11" name="Content Placeholder 10">
            <a:extLst>
              <a:ext uri="{FF2B5EF4-FFF2-40B4-BE49-F238E27FC236}">
                <a16:creationId xmlns:a16="http://schemas.microsoft.com/office/drawing/2014/main" id="{6E39CF91-8E47-45D9-94F6-471219D1B028}"/>
              </a:ext>
            </a:extLst>
          </p:cNvPr>
          <p:cNvSpPr>
            <a:spLocks noGrp="1"/>
          </p:cNvSpPr>
          <p:nvPr>
            <p:ph idx="1"/>
          </p:nvPr>
        </p:nvSpPr>
        <p:spPr>
          <a:xfrm>
            <a:off x="1524000" y="1600200"/>
            <a:ext cx="10210800" cy="4575174"/>
          </a:xfrm>
        </p:spPr>
        <p:txBody>
          <a:bodyPr/>
          <a:lstStyle/>
          <a:p>
            <a:r>
              <a:rPr lang="en-US" dirty="0">
                <a:latin typeface="Franklin Gothic Medium"/>
              </a:rPr>
              <a:t>Obtain an invitation to disclose information</a:t>
            </a:r>
          </a:p>
          <a:p>
            <a:pPr lvl="1"/>
            <a:r>
              <a:rPr lang="en-US" dirty="0"/>
              <a:t>Allows patients/families to prepare themselves for what comes next</a:t>
            </a:r>
          </a:p>
          <a:p>
            <a:pPr lvl="1"/>
            <a:r>
              <a:rPr lang="en-US" dirty="0"/>
              <a:t>Gives patients/families more control over the situation</a:t>
            </a:r>
          </a:p>
          <a:p>
            <a:pPr lvl="1"/>
            <a:r>
              <a:rPr lang="en-US" dirty="0"/>
              <a:t>Recognize and support various patient preferences</a:t>
            </a:r>
          </a:p>
          <a:p>
            <a:pPr lvl="1"/>
            <a:r>
              <a:rPr lang="en-US" dirty="0"/>
              <a:t>Patients may decline to receive info and/or designate someone to communicate on his/her behalf</a:t>
            </a:r>
          </a:p>
          <a:p>
            <a:pPr lvl="1"/>
            <a:r>
              <a:rPr lang="en-US" dirty="0"/>
              <a:t>Cultural/religious factors may influence this</a:t>
            </a:r>
          </a:p>
          <a:p>
            <a:pPr marL="457200" lvl="1" indent="0">
              <a:buNone/>
            </a:pPr>
            <a:endParaRPr lang="en-US" dirty="0"/>
          </a:p>
        </p:txBody>
      </p:sp>
    </p:spTree>
    <p:extLst>
      <p:ext uri="{BB962C8B-B14F-4D97-AF65-F5344CB8AC3E}">
        <p14:creationId xmlns:p14="http://schemas.microsoft.com/office/powerpoint/2010/main" val="1464063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Asking for Permission…</a:t>
            </a:r>
          </a:p>
        </p:txBody>
      </p:sp>
      <p:pic>
        <p:nvPicPr>
          <p:cNvPr id="6" name="Picture 5"/>
          <p:cNvPicPr>
            <a:picLocks noChangeAspect="1"/>
          </p:cNvPicPr>
          <p:nvPr/>
        </p:nvPicPr>
        <p:blipFill rotWithShape="1">
          <a:blip r:embed="rId3"/>
          <a:srcRect l="-852" t="13617" r="1277" b="13860"/>
          <a:stretch/>
        </p:blipFill>
        <p:spPr>
          <a:xfrm>
            <a:off x="3360690" y="1627064"/>
            <a:ext cx="6240510" cy="454513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905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t>Communication and </a:t>
            </a:r>
            <a:br>
              <a:rPr lang="en-US" sz="6000" dirty="0"/>
            </a:br>
            <a:r>
              <a:rPr lang="en-US" sz="6000" dirty="0"/>
              <a:t>Delivering Difficult News</a:t>
            </a:r>
          </a:p>
        </p:txBody>
      </p:sp>
      <p:sp>
        <p:nvSpPr>
          <p:cNvPr id="4" name="Subtitle 2"/>
          <p:cNvSpPr txBox="1">
            <a:spLocks/>
          </p:cNvSpPr>
          <p:nvPr/>
        </p:nvSpPr>
        <p:spPr>
          <a:xfrm>
            <a:off x="2514600" y="3810000"/>
            <a:ext cx="6934200" cy="3048000"/>
          </a:xfrm>
          <a:prstGeom prst="rect">
            <a:avLst/>
          </a:prstGeom>
        </p:spPr>
        <p:txBody>
          <a:bodyPr>
            <a:normAutofit/>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endParaRPr lang="en-US" sz="3900" dirty="0">
              <a:solidFill>
                <a:srgbClr val="000090"/>
              </a:solidFill>
              <a:latin typeface="Perpetua"/>
              <a:cs typeface="Perpetua"/>
            </a:endParaRPr>
          </a:p>
          <a:p>
            <a:endParaRPr lang="en-US" sz="2400" dirty="0"/>
          </a:p>
          <a:p>
            <a:endParaRPr lang="en-US" dirty="0"/>
          </a:p>
        </p:txBody>
      </p:sp>
    </p:spTree>
    <p:extLst>
      <p:ext uri="{BB962C8B-B14F-4D97-AF65-F5344CB8AC3E}">
        <p14:creationId xmlns:p14="http://schemas.microsoft.com/office/powerpoint/2010/main" val="19996399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3: Invitation - 2</a:t>
            </a:r>
          </a:p>
        </p:txBody>
      </p:sp>
      <p:sp>
        <p:nvSpPr>
          <p:cNvPr id="11" name="Content Placeholder 10">
            <a:extLst>
              <a:ext uri="{FF2B5EF4-FFF2-40B4-BE49-F238E27FC236}">
                <a16:creationId xmlns:a16="http://schemas.microsoft.com/office/drawing/2014/main" id="{6E39CF91-8E47-45D9-94F6-471219D1B028}"/>
              </a:ext>
            </a:extLst>
          </p:cNvPr>
          <p:cNvSpPr>
            <a:spLocks noGrp="1"/>
          </p:cNvSpPr>
          <p:nvPr>
            <p:ph idx="1"/>
          </p:nvPr>
        </p:nvSpPr>
        <p:spPr>
          <a:xfrm>
            <a:off x="1524000" y="1600200"/>
            <a:ext cx="10210800" cy="4575174"/>
          </a:xfrm>
        </p:spPr>
        <p:txBody>
          <a:bodyPr>
            <a:normAutofit lnSpcReduction="10000"/>
          </a:bodyPr>
          <a:lstStyle/>
          <a:p>
            <a:r>
              <a:rPr lang="en-US" dirty="0"/>
              <a:t>Sample Phrases:</a:t>
            </a:r>
          </a:p>
          <a:p>
            <a:pPr lvl="1"/>
            <a:r>
              <a:rPr lang="en-US" dirty="0"/>
              <a:t>“I have the results of your EMG test. Is now a good time to discuss the results?” </a:t>
            </a:r>
          </a:p>
          <a:p>
            <a:pPr lvl="1"/>
            <a:r>
              <a:rPr lang="en-US" dirty="0"/>
              <a:t>“After hearing your story and examining you, I was hoping to talk to you about what I think is going on. Would that be ok?”</a:t>
            </a:r>
          </a:p>
          <a:p>
            <a:pPr lvl="1"/>
            <a:r>
              <a:rPr lang="en-US" dirty="0"/>
              <a:t>“Sometimes people have questions about what to expect. Is there anything like that that has come up for you?”</a:t>
            </a:r>
          </a:p>
          <a:p>
            <a:pPr lvl="1"/>
            <a:r>
              <a:rPr lang="en-US" dirty="0"/>
              <a:t>“Some people like all of the details, while others prefer a big picture at first. Which do you prefer?”</a:t>
            </a:r>
          </a:p>
          <a:p>
            <a:r>
              <a:rPr lang="en-US" dirty="0"/>
              <a:t>What if patients say they are not ready ?</a:t>
            </a:r>
          </a:p>
          <a:p>
            <a:pPr lvl="1"/>
            <a:r>
              <a:rPr lang="en-US" dirty="0"/>
              <a:t>“If it’s ok with you, we might revisit this in the future to see if you have any questions.”</a:t>
            </a:r>
          </a:p>
          <a:p>
            <a:endParaRPr lang="en-US" dirty="0"/>
          </a:p>
        </p:txBody>
      </p:sp>
    </p:spTree>
    <p:extLst>
      <p:ext uri="{BB962C8B-B14F-4D97-AF65-F5344CB8AC3E}">
        <p14:creationId xmlns:p14="http://schemas.microsoft.com/office/powerpoint/2010/main" val="35539657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4: Knowledge</a:t>
            </a:r>
          </a:p>
        </p:txBody>
      </p:sp>
      <p:sp>
        <p:nvSpPr>
          <p:cNvPr id="11" name="Content Placeholder 10">
            <a:extLst>
              <a:ext uri="{FF2B5EF4-FFF2-40B4-BE49-F238E27FC236}">
                <a16:creationId xmlns:a16="http://schemas.microsoft.com/office/drawing/2014/main" id="{5D8D1D68-6A92-4248-84A2-C61AB27C2C19}"/>
              </a:ext>
            </a:extLst>
          </p:cNvPr>
          <p:cNvSpPr>
            <a:spLocks noGrp="1"/>
          </p:cNvSpPr>
          <p:nvPr>
            <p:ph idx="1"/>
          </p:nvPr>
        </p:nvSpPr>
        <p:spPr>
          <a:xfrm>
            <a:off x="1524000" y="1600200"/>
            <a:ext cx="10210800" cy="4575174"/>
          </a:xfrm>
        </p:spPr>
        <p:txBody>
          <a:bodyPr/>
          <a:lstStyle/>
          <a:p>
            <a:r>
              <a:rPr lang="en-US" dirty="0">
                <a:latin typeface="Franklin Gothic Medium"/>
              </a:rPr>
              <a:t>Share knowledge and information:</a:t>
            </a:r>
          </a:p>
          <a:p>
            <a:pPr lvl="1"/>
            <a:r>
              <a:rPr lang="en-US" dirty="0"/>
              <a:t>First, fire a WARNING SHOT</a:t>
            </a:r>
          </a:p>
          <a:p>
            <a:pPr lvl="1"/>
            <a:r>
              <a:rPr lang="en-US" dirty="0"/>
              <a:t>Then, deliver the HEADLINE</a:t>
            </a:r>
          </a:p>
          <a:p>
            <a:pPr lvl="2"/>
            <a:r>
              <a:rPr lang="en-US" dirty="0"/>
              <a:t>A one-sentence statement of the most important piece of information you want them to take away</a:t>
            </a:r>
          </a:p>
          <a:p>
            <a:pPr lvl="1"/>
            <a:r>
              <a:rPr lang="en-US" dirty="0"/>
              <a:t>Finally, STOP!</a:t>
            </a:r>
          </a:p>
          <a:p>
            <a:pPr lvl="2"/>
            <a:r>
              <a:rPr lang="en-US" dirty="0"/>
              <a:t>Silence allows for the emotion to be experienced </a:t>
            </a:r>
          </a:p>
          <a:p>
            <a:pPr lvl="1"/>
            <a:r>
              <a:rPr lang="en-US" dirty="0"/>
              <a:t>Avoid jargon and euphemisms</a:t>
            </a:r>
          </a:p>
          <a:p>
            <a:pPr lvl="1"/>
            <a:r>
              <a:rPr lang="en-US" dirty="0"/>
              <a:t>Give information in bite size chunks</a:t>
            </a:r>
          </a:p>
          <a:p>
            <a:pPr lvl="1"/>
            <a:r>
              <a:rPr lang="en-US" dirty="0"/>
              <a:t>Pause frequently and check for understanding</a:t>
            </a:r>
          </a:p>
          <a:p>
            <a:pPr lvl="1"/>
            <a:r>
              <a:rPr lang="en-US" dirty="0"/>
              <a:t>More information isn’t always what is needed</a:t>
            </a:r>
          </a:p>
          <a:p>
            <a:endParaRPr lang="en-US" dirty="0"/>
          </a:p>
        </p:txBody>
      </p:sp>
    </p:spTree>
    <p:extLst>
      <p:ext uri="{BB962C8B-B14F-4D97-AF65-F5344CB8AC3E}">
        <p14:creationId xmlns:p14="http://schemas.microsoft.com/office/powerpoint/2010/main" val="2443224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4: Knowledge - 2</a:t>
            </a:r>
          </a:p>
        </p:txBody>
      </p:sp>
      <p:sp>
        <p:nvSpPr>
          <p:cNvPr id="11" name="Content Placeholder 10">
            <a:extLst>
              <a:ext uri="{FF2B5EF4-FFF2-40B4-BE49-F238E27FC236}">
                <a16:creationId xmlns:a16="http://schemas.microsoft.com/office/drawing/2014/main" id="{5D8D1D68-6A92-4248-84A2-C61AB27C2C19}"/>
              </a:ext>
            </a:extLst>
          </p:cNvPr>
          <p:cNvSpPr>
            <a:spLocks noGrp="1"/>
          </p:cNvSpPr>
          <p:nvPr>
            <p:ph idx="1"/>
          </p:nvPr>
        </p:nvSpPr>
        <p:spPr>
          <a:xfrm>
            <a:off x="1524000" y="1600200"/>
            <a:ext cx="10210800" cy="4575174"/>
          </a:xfrm>
        </p:spPr>
        <p:txBody>
          <a:bodyPr/>
          <a:lstStyle/>
          <a:p>
            <a:r>
              <a:rPr lang="en-US" dirty="0"/>
              <a:t>Sample Phrases</a:t>
            </a:r>
          </a:p>
          <a:p>
            <a:pPr marL="914400" lvl="1" indent="-457200">
              <a:buFont typeface="+mj-lt"/>
              <a:buAutoNum type="arabicPeriod"/>
            </a:pPr>
            <a:r>
              <a:rPr lang="en-US" dirty="0"/>
              <a:t>Fire a WARNING SHOT:</a:t>
            </a:r>
          </a:p>
          <a:p>
            <a:pPr lvl="2"/>
            <a:r>
              <a:rPr lang="en-US" dirty="0"/>
              <a:t>“I’m afraid I have some difficult news to share.” </a:t>
            </a:r>
          </a:p>
          <a:p>
            <a:pPr lvl="2"/>
            <a:r>
              <a:rPr lang="en-US" dirty="0"/>
              <a:t>“What I am going to say next may be difficult to hear.” </a:t>
            </a:r>
          </a:p>
          <a:p>
            <a:pPr lvl="2"/>
            <a:r>
              <a:rPr lang="en-US" dirty="0"/>
              <a:t>“Unfortunately…”</a:t>
            </a:r>
          </a:p>
          <a:p>
            <a:pPr marL="914400" lvl="1" indent="-457200">
              <a:buFont typeface="+mj-lt"/>
              <a:buAutoNum type="arabicPeriod"/>
            </a:pPr>
            <a:r>
              <a:rPr lang="en-US" dirty="0"/>
              <a:t>Deliver the HEADLINE then STOP:</a:t>
            </a:r>
          </a:p>
          <a:p>
            <a:pPr lvl="2"/>
            <a:r>
              <a:rPr lang="en-US" dirty="0"/>
              <a:t>“The MRI scan shows that the cancer has gotten worse.” </a:t>
            </a:r>
            <a:r>
              <a:rPr lang="en-US" dirty="0">
                <a:solidFill>
                  <a:srgbClr val="FF0000"/>
                </a:solidFill>
              </a:rPr>
              <a:t>STOP</a:t>
            </a:r>
          </a:p>
          <a:p>
            <a:pPr lvl="2"/>
            <a:r>
              <a:rPr lang="en-US" dirty="0"/>
              <a:t>“The tests revealed you have ALS. You may know it as Lou Gehrig’s disease.” </a:t>
            </a:r>
            <a:r>
              <a:rPr lang="en-US" dirty="0">
                <a:solidFill>
                  <a:srgbClr val="FF0000"/>
                </a:solidFill>
              </a:rPr>
              <a:t>STOP</a:t>
            </a:r>
            <a:endParaRPr lang="en-US" dirty="0"/>
          </a:p>
          <a:p>
            <a:pPr lvl="2"/>
            <a:r>
              <a:rPr lang="en-US" dirty="0"/>
              <a:t>“I’m worried that time is short.” </a:t>
            </a:r>
            <a:r>
              <a:rPr lang="en-US" dirty="0">
                <a:solidFill>
                  <a:srgbClr val="FF0000"/>
                </a:solidFill>
              </a:rPr>
              <a:t>STOP</a:t>
            </a:r>
            <a:endParaRPr lang="en-US" dirty="0"/>
          </a:p>
          <a:p>
            <a:pPr lvl="2"/>
            <a:r>
              <a:rPr lang="en-US" dirty="0">
                <a:latin typeface="Franklin Gothic Medium"/>
              </a:rPr>
              <a:t>“I’m concerned your Dad is unlikely to wake up.” </a:t>
            </a:r>
            <a:r>
              <a:rPr lang="en-US" dirty="0">
                <a:solidFill>
                  <a:srgbClr val="FF0000"/>
                </a:solidFill>
                <a:latin typeface="Franklin Gothic Medium"/>
              </a:rPr>
              <a:t>STOP</a:t>
            </a:r>
          </a:p>
          <a:p>
            <a:pPr lvl="3"/>
            <a:endParaRPr lang="en-US" dirty="0"/>
          </a:p>
          <a:p>
            <a:pPr lvl="3"/>
            <a:endParaRPr lang="en-US" dirty="0"/>
          </a:p>
          <a:p>
            <a:endParaRPr lang="en-US" dirty="0"/>
          </a:p>
        </p:txBody>
      </p:sp>
    </p:spTree>
    <p:extLst>
      <p:ext uri="{BB962C8B-B14F-4D97-AF65-F5344CB8AC3E}">
        <p14:creationId xmlns:p14="http://schemas.microsoft.com/office/powerpoint/2010/main" val="21261035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5: Emotions</a:t>
            </a:r>
          </a:p>
        </p:txBody>
      </p:sp>
      <p:sp>
        <p:nvSpPr>
          <p:cNvPr id="11" name="Content Placeholder 10">
            <a:extLst>
              <a:ext uri="{FF2B5EF4-FFF2-40B4-BE49-F238E27FC236}">
                <a16:creationId xmlns:a16="http://schemas.microsoft.com/office/drawing/2014/main" id="{70625130-0076-4DDD-9DC4-BE49ED11F119}"/>
              </a:ext>
            </a:extLst>
          </p:cNvPr>
          <p:cNvSpPr>
            <a:spLocks noGrp="1"/>
          </p:cNvSpPr>
          <p:nvPr>
            <p:ph idx="1"/>
          </p:nvPr>
        </p:nvSpPr>
        <p:spPr>
          <a:xfrm>
            <a:off x="1524000" y="1600200"/>
            <a:ext cx="10210800" cy="4575174"/>
          </a:xfrm>
        </p:spPr>
        <p:txBody>
          <a:bodyPr/>
          <a:lstStyle/>
          <a:p>
            <a:r>
              <a:rPr lang="en-US" dirty="0"/>
              <a:t>Addressing emotions with empathic responses:</a:t>
            </a:r>
          </a:p>
          <a:p>
            <a:pPr lvl="1"/>
            <a:r>
              <a:rPr lang="en-US" dirty="0"/>
              <a:t>An emotional response naturally follows serious news</a:t>
            </a:r>
          </a:p>
          <a:p>
            <a:pPr lvl="1"/>
            <a:r>
              <a:rPr lang="en-US" dirty="0"/>
              <a:t>Resist the urge to “fix” the situation</a:t>
            </a:r>
          </a:p>
          <a:p>
            <a:pPr lvl="1"/>
            <a:r>
              <a:rPr lang="en-US" dirty="0"/>
              <a:t>Manage your own emotions to be able to be fully present during the discussion.</a:t>
            </a:r>
          </a:p>
          <a:p>
            <a:pPr lvl="1"/>
            <a:r>
              <a:rPr lang="en-US" dirty="0"/>
              <a:t>The NURSE mnemonic can help respond to emotions </a:t>
            </a:r>
          </a:p>
          <a:p>
            <a:endParaRPr lang="en-US" dirty="0"/>
          </a:p>
        </p:txBody>
      </p:sp>
      <p:graphicFrame>
        <p:nvGraphicFramePr>
          <p:cNvPr id="12" name="Content Placeholder 7">
            <a:extLst>
              <a:ext uri="{FF2B5EF4-FFF2-40B4-BE49-F238E27FC236}">
                <a16:creationId xmlns:a16="http://schemas.microsoft.com/office/drawing/2014/main" id="{3C47C9CF-3664-43C1-9ED5-66A5FF41AF4B}"/>
              </a:ext>
            </a:extLst>
          </p:cNvPr>
          <p:cNvGraphicFramePr>
            <a:graphicFrameLocks/>
          </p:cNvGraphicFramePr>
          <p:nvPr>
            <p:extLst>
              <p:ext uri="{D42A27DB-BD31-4B8C-83A1-F6EECF244321}">
                <p14:modId xmlns:p14="http://schemas.microsoft.com/office/powerpoint/2010/main" val="3911653054"/>
              </p:ext>
            </p:extLst>
          </p:nvPr>
        </p:nvGraphicFramePr>
        <p:xfrm>
          <a:off x="2286000" y="4038600"/>
          <a:ext cx="8875713" cy="2460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3524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NURSE the Emotion</a:t>
            </a:r>
          </a:p>
        </p:txBody>
      </p:sp>
      <p:graphicFrame>
        <p:nvGraphicFramePr>
          <p:cNvPr id="2" name="Content Placeholder 1">
            <a:extLst>
              <a:ext uri="{FF2B5EF4-FFF2-40B4-BE49-F238E27FC236}">
                <a16:creationId xmlns:a16="http://schemas.microsoft.com/office/drawing/2014/main" id="{35C2280A-4225-44A6-80E5-8C5F0E56B895}"/>
              </a:ext>
            </a:extLst>
          </p:cNvPr>
          <p:cNvGraphicFramePr>
            <a:graphicFrameLocks noGrp="1"/>
          </p:cNvGraphicFramePr>
          <p:nvPr>
            <p:ph idx="1"/>
            <p:extLst>
              <p:ext uri="{D42A27DB-BD31-4B8C-83A1-F6EECF244321}">
                <p14:modId xmlns:p14="http://schemas.microsoft.com/office/powerpoint/2010/main" val="2809481097"/>
              </p:ext>
            </p:extLst>
          </p:nvPr>
        </p:nvGraphicFramePr>
        <p:xfrm>
          <a:off x="1524000" y="1600202"/>
          <a:ext cx="10058401" cy="4485742"/>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1125694137"/>
                    </a:ext>
                  </a:extLst>
                </a:gridCol>
                <a:gridCol w="4191000">
                  <a:extLst>
                    <a:ext uri="{9D8B030D-6E8A-4147-A177-3AD203B41FA5}">
                      <a16:colId xmlns:a16="http://schemas.microsoft.com/office/drawing/2014/main" val="2970357961"/>
                    </a:ext>
                  </a:extLst>
                </a:gridCol>
                <a:gridCol w="4038601">
                  <a:extLst>
                    <a:ext uri="{9D8B030D-6E8A-4147-A177-3AD203B41FA5}">
                      <a16:colId xmlns:a16="http://schemas.microsoft.com/office/drawing/2014/main" val="3034006415"/>
                    </a:ext>
                  </a:extLst>
                </a:gridCol>
              </a:tblGrid>
              <a:tr h="609598">
                <a:tc>
                  <a:txBody>
                    <a:bodyPr/>
                    <a:lstStyle/>
                    <a:p>
                      <a:r>
                        <a:rPr lang="en-US" sz="2800" b="0" dirty="0">
                          <a:latin typeface="+mn-lt"/>
                        </a:rPr>
                        <a:t>N.U.R.S.E</a:t>
                      </a:r>
                    </a:p>
                  </a:txBody>
                  <a:tcPr marL="62287" marR="62287" marT="34290" marB="34290"/>
                </a:tc>
                <a:tc>
                  <a:txBody>
                    <a:bodyPr/>
                    <a:lstStyle/>
                    <a:p>
                      <a:r>
                        <a:rPr lang="en-US" sz="2800" b="0" i="0" dirty="0">
                          <a:latin typeface="+mn-lt"/>
                        </a:rPr>
                        <a:t>Example</a:t>
                      </a:r>
                    </a:p>
                  </a:txBody>
                  <a:tcPr marL="62287" marR="62287" marT="34290" marB="34290"/>
                </a:tc>
                <a:tc>
                  <a:txBody>
                    <a:bodyPr/>
                    <a:lstStyle/>
                    <a:p>
                      <a:r>
                        <a:rPr lang="en-US" sz="2800" b="0" i="0" dirty="0">
                          <a:latin typeface="+mn-lt"/>
                        </a:rPr>
                        <a:t>Intention</a:t>
                      </a:r>
                    </a:p>
                  </a:txBody>
                  <a:tcPr marL="62287" marR="62287" marT="34290" marB="34290"/>
                </a:tc>
                <a:extLst>
                  <a:ext uri="{0D108BD9-81ED-4DB2-BD59-A6C34878D82A}">
                    <a16:rowId xmlns:a16="http://schemas.microsoft.com/office/drawing/2014/main" val="2731046737"/>
                  </a:ext>
                </a:extLst>
              </a:tr>
              <a:tr h="1177766">
                <a:tc>
                  <a:txBody>
                    <a:bodyPr/>
                    <a:lstStyle/>
                    <a:p>
                      <a:r>
                        <a:rPr lang="en-US" sz="2400" dirty="0">
                          <a:latin typeface="+mn-lt"/>
                        </a:rPr>
                        <a:t>Name</a:t>
                      </a:r>
                      <a:endParaRPr lang="en-US" sz="2400" b="0" dirty="0">
                        <a:latin typeface="+mn-lt"/>
                      </a:endParaRPr>
                    </a:p>
                  </a:txBody>
                  <a:tcPr marL="62287" marR="62287" marT="34290" marB="34290"/>
                </a:tc>
                <a:tc>
                  <a:txBody>
                    <a:bodyPr/>
                    <a:lstStyle/>
                    <a:p>
                      <a:r>
                        <a:rPr lang="en-US" sz="2000" dirty="0">
                          <a:latin typeface="+mn-lt"/>
                        </a:rPr>
                        <a:t>“This is so…”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u="none" strike="noStrike" cap="none" normalizeH="0" baseline="0" dirty="0">
                          <a:ln>
                            <a:noFill/>
                          </a:ln>
                          <a:effectLst/>
                          <a:latin typeface="+mn-lt"/>
                        </a:rPr>
                        <a:t>“I can see that this is very…”</a:t>
                      </a:r>
                    </a:p>
                    <a:p>
                      <a:r>
                        <a:rPr lang="en-US" sz="2000" dirty="0">
                          <a:latin typeface="+mn-lt"/>
                        </a:rPr>
                        <a:t>“This news must</a:t>
                      </a:r>
                      <a:r>
                        <a:rPr lang="en-US" sz="2000" baseline="0" dirty="0">
                          <a:latin typeface="+mn-lt"/>
                        </a:rPr>
                        <a:t> be really…”</a:t>
                      </a:r>
                      <a:endParaRPr lang="en-US" sz="2000" b="0" i="1" dirty="0">
                        <a:latin typeface="+mn-lt"/>
                      </a:endParaRPr>
                    </a:p>
                  </a:txBody>
                  <a:tcPr marL="62287" marR="62287" marT="34290" marB="34290"/>
                </a:tc>
                <a:tc>
                  <a:txBody>
                    <a:bodyPr/>
                    <a:lstStyle/>
                    <a:p>
                      <a:r>
                        <a:rPr lang="en-US" sz="2000" b="0" i="0" dirty="0">
                          <a:latin typeface="+mn-lt"/>
                        </a:rPr>
                        <a:t> Acknowledge feeling</a:t>
                      </a:r>
                    </a:p>
                  </a:txBody>
                  <a:tcPr marL="62287" marR="62287" marT="34290" marB="34290"/>
                </a:tc>
                <a:extLst>
                  <a:ext uri="{0D108BD9-81ED-4DB2-BD59-A6C34878D82A}">
                    <a16:rowId xmlns:a16="http://schemas.microsoft.com/office/drawing/2014/main" val="292024078"/>
                  </a:ext>
                </a:extLst>
              </a:tr>
              <a:tr h="812567">
                <a:tc>
                  <a:txBody>
                    <a:bodyPr/>
                    <a:lstStyle/>
                    <a:p>
                      <a:r>
                        <a:rPr lang="en-US" sz="2400" dirty="0">
                          <a:latin typeface="+mn-lt"/>
                        </a:rPr>
                        <a:t>Understand</a:t>
                      </a:r>
                    </a:p>
                  </a:txBody>
                  <a:tcPr marL="62287" marR="62287" marT="34290" marB="34290"/>
                </a:tc>
                <a:tc>
                  <a:txBody>
                    <a:bodyPr/>
                    <a:lstStyle/>
                    <a:p>
                      <a:r>
                        <a:rPr lang="en-US" sz="2000" i="0" dirty="0">
                          <a:latin typeface="+mn-lt"/>
                        </a:rPr>
                        <a:t>"What is it like to hear this news?"</a:t>
                      </a:r>
                    </a:p>
                  </a:txBody>
                  <a:tcPr marL="62287" marR="62287" marT="34290" marB="34290"/>
                </a:tc>
                <a:tc>
                  <a:txBody>
                    <a:bodyPr/>
                    <a:lstStyle/>
                    <a:p>
                      <a:r>
                        <a:rPr lang="en-US" sz="2000" i="0" dirty="0">
                          <a:latin typeface="+mn-lt"/>
                        </a:rPr>
                        <a:t>Helps clarify patient's or care partner's experience</a:t>
                      </a:r>
                      <a:endParaRPr lang="en-US" sz="2000" i="1" dirty="0">
                        <a:latin typeface="+mn-lt"/>
                      </a:endParaRPr>
                    </a:p>
                  </a:txBody>
                  <a:tcPr marL="62287" marR="62287" marT="34290" marB="34290"/>
                </a:tc>
                <a:extLst>
                  <a:ext uri="{0D108BD9-81ED-4DB2-BD59-A6C34878D82A}">
                    <a16:rowId xmlns:a16="http://schemas.microsoft.com/office/drawing/2014/main" val="3197147954"/>
                  </a:ext>
                </a:extLst>
              </a:tr>
              <a:tr h="529451">
                <a:tc>
                  <a:txBody>
                    <a:bodyPr/>
                    <a:lstStyle/>
                    <a:p>
                      <a:r>
                        <a:rPr lang="en-US" sz="2400" dirty="0">
                          <a:latin typeface="+mn-lt"/>
                        </a:rPr>
                        <a:t>Respect</a:t>
                      </a:r>
                    </a:p>
                  </a:txBody>
                  <a:tcPr marL="62287" marR="62287" marT="34290" marB="34290"/>
                </a:tc>
                <a:tc>
                  <a:txBody>
                    <a:bodyPr/>
                    <a:lstStyle/>
                    <a:p>
                      <a:r>
                        <a:rPr lang="en-US" sz="2000" i="0" dirty="0">
                          <a:latin typeface="+mn-lt"/>
                        </a:rPr>
                        <a:t>“You all have done a wonderful job supporting one another.”</a:t>
                      </a:r>
                    </a:p>
                  </a:txBody>
                  <a:tcPr marL="62287" marR="62287" marT="34290" marB="34290"/>
                </a:tc>
                <a:tc>
                  <a:txBody>
                    <a:bodyPr/>
                    <a:lstStyle/>
                    <a:p>
                      <a:r>
                        <a:rPr lang="en-US" sz="2000" i="0" dirty="0">
                          <a:latin typeface="+mn-lt"/>
                        </a:rPr>
                        <a:t>Supports patients and/or care partner's work</a:t>
                      </a:r>
                    </a:p>
                  </a:txBody>
                  <a:tcPr marL="62287" marR="62287" marT="34290" marB="34290"/>
                </a:tc>
                <a:extLst>
                  <a:ext uri="{0D108BD9-81ED-4DB2-BD59-A6C34878D82A}">
                    <a16:rowId xmlns:a16="http://schemas.microsoft.com/office/drawing/2014/main" val="2089690439"/>
                  </a:ext>
                </a:extLst>
              </a:tr>
              <a:tr h="529451">
                <a:tc>
                  <a:txBody>
                    <a:bodyPr/>
                    <a:lstStyle/>
                    <a:p>
                      <a:r>
                        <a:rPr lang="en-US" sz="2400" dirty="0">
                          <a:latin typeface="+mn-lt"/>
                        </a:rPr>
                        <a:t>Support</a:t>
                      </a:r>
                    </a:p>
                  </a:txBody>
                  <a:tcPr marL="62287" marR="62287" marT="34290" marB="34290"/>
                </a:tc>
                <a:tc>
                  <a:txBody>
                    <a:bodyPr/>
                    <a:lstStyle/>
                    <a:p>
                      <a:r>
                        <a:rPr lang="en-US" sz="2000" i="0" dirty="0">
                          <a:latin typeface="+mn-lt"/>
                        </a:rPr>
                        <a:t>“We will work through this together.”</a:t>
                      </a:r>
                    </a:p>
                  </a:txBody>
                  <a:tcPr marL="62287" marR="62287" marT="34290" marB="34290"/>
                </a:tc>
                <a:tc>
                  <a:txBody>
                    <a:bodyPr/>
                    <a:lstStyle/>
                    <a:p>
                      <a:r>
                        <a:rPr lang="en-US" sz="2000" i="0" dirty="0">
                          <a:latin typeface="+mn-lt"/>
                        </a:rPr>
                        <a:t>Conveys non-abandonment</a:t>
                      </a:r>
                    </a:p>
                  </a:txBody>
                  <a:tcPr marL="62287" marR="62287" marT="34290" marB="34290"/>
                </a:tc>
                <a:extLst>
                  <a:ext uri="{0D108BD9-81ED-4DB2-BD59-A6C34878D82A}">
                    <a16:rowId xmlns:a16="http://schemas.microsoft.com/office/drawing/2014/main" val="4275680696"/>
                  </a:ext>
                </a:extLst>
              </a:tr>
              <a:tr h="529451">
                <a:tc>
                  <a:txBody>
                    <a:bodyPr/>
                    <a:lstStyle/>
                    <a:p>
                      <a:r>
                        <a:rPr lang="en-US" sz="2400" dirty="0">
                          <a:latin typeface="+mn-lt"/>
                        </a:rPr>
                        <a:t>Explore</a:t>
                      </a:r>
                    </a:p>
                  </a:txBody>
                  <a:tcPr marL="62287" marR="62287" marT="34290" marB="34290"/>
                </a:tc>
                <a:tc>
                  <a:txBody>
                    <a:bodyPr/>
                    <a:lstStyle/>
                    <a:p>
                      <a:r>
                        <a:rPr lang="en-US" sz="2000" i="0" dirty="0">
                          <a:latin typeface="+mn-lt"/>
                        </a:rPr>
                        <a:t>“Tell me more about what worries you the most.”</a:t>
                      </a:r>
                    </a:p>
                  </a:txBody>
                  <a:tcPr marL="62287" marR="62287" marT="34290" marB="34290"/>
                </a:tc>
                <a:tc>
                  <a:txBody>
                    <a:bodyPr/>
                    <a:lstStyle/>
                    <a:p>
                      <a:r>
                        <a:rPr lang="en-US" sz="2000" i="0" dirty="0">
                          <a:latin typeface="+mn-lt"/>
                        </a:rPr>
                        <a:t>Allows sharing of other concerns</a:t>
                      </a:r>
                    </a:p>
                  </a:txBody>
                  <a:tcPr marL="62287" marR="62287" marT="34290" marB="34290"/>
                </a:tc>
                <a:extLst>
                  <a:ext uri="{0D108BD9-81ED-4DB2-BD59-A6C34878D82A}">
                    <a16:rowId xmlns:a16="http://schemas.microsoft.com/office/drawing/2014/main" val="3720416941"/>
                  </a:ext>
                </a:extLst>
              </a:tr>
            </a:tbl>
          </a:graphicData>
        </a:graphic>
      </p:graphicFrame>
    </p:spTree>
    <p:extLst>
      <p:ext uri="{BB962C8B-B14F-4D97-AF65-F5344CB8AC3E}">
        <p14:creationId xmlns:p14="http://schemas.microsoft.com/office/powerpoint/2010/main" val="158654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p:txBody>
          <a:bodyPr/>
          <a:lstStyle/>
          <a:p>
            <a:r>
              <a:rPr lang="en-US" dirty="0"/>
              <a:t>SPIKES: STEP 5</a:t>
            </a:r>
            <a:endParaRPr lang="en-US" altLang="en-US" dirty="0"/>
          </a:p>
        </p:txBody>
      </p:sp>
      <p:sp>
        <p:nvSpPr>
          <p:cNvPr id="18434" name="Rectangle 1027"/>
          <p:cNvSpPr>
            <a:spLocks noGrp="1" noChangeArrowheads="1"/>
          </p:cNvSpPr>
          <p:nvPr>
            <p:ph idx="1"/>
          </p:nvPr>
        </p:nvSpPr>
        <p:spPr/>
        <p:txBody>
          <a:bodyPr/>
          <a:lstStyle/>
          <a:p>
            <a:r>
              <a:rPr lang="en-US" dirty="0">
                <a:latin typeface="Franklin Gothic Medium"/>
              </a:rPr>
              <a:t>Address </a:t>
            </a:r>
            <a:r>
              <a:rPr lang="en-US" u="sng" dirty="0">
                <a:latin typeface="Franklin Gothic Medium"/>
              </a:rPr>
              <a:t>emotions</a:t>
            </a:r>
            <a:r>
              <a:rPr lang="en-US" dirty="0">
                <a:latin typeface="Franklin Gothic Medium"/>
              </a:rPr>
              <a:t> with empathic responses:</a:t>
            </a:r>
          </a:p>
          <a:p>
            <a:pPr lvl="1"/>
            <a:r>
              <a:rPr lang="en-US" altLang="en-US" dirty="0"/>
              <a:t>Everyone has two channels: emotional and cognitive</a:t>
            </a:r>
          </a:p>
          <a:p>
            <a:pPr lvl="1"/>
            <a:r>
              <a:rPr lang="en-US" altLang="en-US" dirty="0"/>
              <a:t>Respond to each and toggle back and forth as needed</a:t>
            </a:r>
          </a:p>
          <a:p>
            <a:pPr lvl="2"/>
            <a:r>
              <a:rPr lang="en-US" altLang="en-US" dirty="0"/>
              <a:t>Patient: “Doctor, does this mean I am dying?”</a:t>
            </a:r>
          </a:p>
          <a:p>
            <a:pPr lvl="2"/>
            <a:r>
              <a:rPr lang="en-US" altLang="en-US" dirty="0"/>
              <a:t>Physician: “I can’t imagine how scary this is. I wish I had better news.”</a:t>
            </a:r>
          </a:p>
          <a:p>
            <a:r>
              <a:rPr lang="en-US" altLang="en-US" dirty="0"/>
              <a:t>Sample phrases:</a:t>
            </a:r>
          </a:p>
          <a:p>
            <a:pPr lvl="1"/>
            <a:r>
              <a:rPr lang="en-US" altLang="en-US" dirty="0"/>
              <a:t> “I wish” statements can simultaneously express empathy and limits of treatment </a:t>
            </a:r>
          </a:p>
          <a:p>
            <a:pPr lvl="2"/>
            <a:r>
              <a:rPr lang="en-US" altLang="en-US" dirty="0"/>
              <a:t>“I wish we had better treatments for your condition.”</a:t>
            </a:r>
          </a:p>
          <a:p>
            <a:pPr lvl="1"/>
            <a:r>
              <a:rPr lang="en-US" altLang="en-US" dirty="0"/>
              <a:t>“I worry” statements can express concern that treatments may not be meeting goals	</a:t>
            </a:r>
          </a:p>
          <a:p>
            <a:pPr lvl="2"/>
            <a:r>
              <a:rPr lang="en-US" altLang="en-US" dirty="0"/>
              <a:t>“I worry that using a feeding tube may do more harm than good.”</a:t>
            </a:r>
          </a:p>
          <a:p>
            <a:pPr lvl="1"/>
            <a:endParaRPr lang="en-US" altLang="en-US" dirty="0"/>
          </a:p>
        </p:txBody>
      </p:sp>
    </p:spTree>
    <p:extLst>
      <p:ext uri="{BB962C8B-B14F-4D97-AF65-F5344CB8AC3E}">
        <p14:creationId xmlns:p14="http://schemas.microsoft.com/office/powerpoint/2010/main" val="31474689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6: Summarize</a:t>
            </a:r>
          </a:p>
        </p:txBody>
      </p:sp>
      <p:sp>
        <p:nvSpPr>
          <p:cNvPr id="11" name="Content Placeholder 10">
            <a:extLst>
              <a:ext uri="{FF2B5EF4-FFF2-40B4-BE49-F238E27FC236}">
                <a16:creationId xmlns:a16="http://schemas.microsoft.com/office/drawing/2014/main" id="{3829112E-A915-4487-BF08-4AF0B45E7744}"/>
              </a:ext>
            </a:extLst>
          </p:cNvPr>
          <p:cNvSpPr>
            <a:spLocks noGrp="1"/>
          </p:cNvSpPr>
          <p:nvPr>
            <p:ph idx="1"/>
          </p:nvPr>
        </p:nvSpPr>
        <p:spPr/>
        <p:txBody>
          <a:bodyPr/>
          <a:lstStyle/>
          <a:p>
            <a:r>
              <a:rPr lang="en-US" dirty="0">
                <a:latin typeface="Franklin Gothic Medium"/>
              </a:rPr>
              <a:t>Summarize and strategize the next steps:</a:t>
            </a:r>
          </a:p>
          <a:p>
            <a:pPr lvl="1"/>
            <a:r>
              <a:rPr lang="en-US" dirty="0"/>
              <a:t>Ask if the patient is ready to discuss the treatment plan</a:t>
            </a:r>
          </a:p>
          <a:p>
            <a:pPr lvl="1"/>
            <a:r>
              <a:rPr lang="en-US" dirty="0"/>
              <a:t>Patients may want more information about prognosis</a:t>
            </a:r>
          </a:p>
          <a:p>
            <a:pPr lvl="1"/>
            <a:r>
              <a:rPr lang="en-US" dirty="0"/>
              <a:t>Focus on self-efficacy: wellness, lifestyle recommendations, building resilience, staying connected</a:t>
            </a:r>
          </a:p>
          <a:p>
            <a:pPr lvl="1"/>
            <a:r>
              <a:rPr lang="en-US" dirty="0"/>
              <a:t>Assess potential sources of support      </a:t>
            </a:r>
          </a:p>
          <a:p>
            <a:pPr lvl="1"/>
            <a:r>
              <a:rPr lang="en-US" dirty="0"/>
              <a:t>Schedule quick follow-up</a:t>
            </a:r>
          </a:p>
          <a:p>
            <a:pPr lvl="1"/>
            <a:r>
              <a:rPr lang="en-US" dirty="0"/>
              <a:t>Plan for the next steps. Provide a written summary</a:t>
            </a:r>
          </a:p>
          <a:p>
            <a:pPr lvl="1"/>
            <a:r>
              <a:rPr lang="en-US" dirty="0"/>
              <a:t>Provide reassurance that you will continue to be a part of their care</a:t>
            </a:r>
          </a:p>
          <a:p>
            <a:endParaRPr lang="en-US" dirty="0"/>
          </a:p>
        </p:txBody>
      </p:sp>
    </p:spTree>
    <p:extLst>
      <p:ext uri="{BB962C8B-B14F-4D97-AF65-F5344CB8AC3E}">
        <p14:creationId xmlns:p14="http://schemas.microsoft.com/office/powerpoint/2010/main" val="2512791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p:txBody>
          <a:bodyPr/>
          <a:lstStyle/>
          <a:p>
            <a:r>
              <a:rPr lang="en-US" dirty="0"/>
              <a:t>SPIKES STEP 6: Summarize - 2</a:t>
            </a:r>
          </a:p>
        </p:txBody>
      </p:sp>
      <p:sp>
        <p:nvSpPr>
          <p:cNvPr id="11" name="Content Placeholder 10">
            <a:extLst>
              <a:ext uri="{FF2B5EF4-FFF2-40B4-BE49-F238E27FC236}">
                <a16:creationId xmlns:a16="http://schemas.microsoft.com/office/drawing/2014/main" id="{F54DC957-8187-42D3-94DF-D3EB47685B31}"/>
              </a:ext>
            </a:extLst>
          </p:cNvPr>
          <p:cNvSpPr>
            <a:spLocks noGrp="1"/>
          </p:cNvSpPr>
          <p:nvPr>
            <p:ph idx="1"/>
          </p:nvPr>
        </p:nvSpPr>
        <p:spPr/>
        <p:txBody>
          <a:bodyPr/>
          <a:lstStyle/>
          <a:p>
            <a:r>
              <a:rPr lang="en-US" dirty="0"/>
              <a:t>Sample phrases:</a:t>
            </a:r>
          </a:p>
          <a:p>
            <a:pPr lvl="1"/>
            <a:r>
              <a:rPr lang="en-US" dirty="0"/>
              <a:t>“What questions do you have?”</a:t>
            </a:r>
          </a:p>
          <a:p>
            <a:pPr lvl="1"/>
            <a:r>
              <a:rPr lang="en-US" dirty="0"/>
              <a:t>“In the next visit, we can talk about treatment options if you wish.”</a:t>
            </a:r>
          </a:p>
          <a:p>
            <a:pPr lvl="1"/>
            <a:r>
              <a:rPr lang="en-US" dirty="0">
                <a:latin typeface="Franklin Gothic Medium"/>
              </a:rPr>
              <a:t>“When you go home, you can always call us in between appointments if questions come up.”</a:t>
            </a:r>
          </a:p>
          <a:p>
            <a:pPr lvl="1"/>
            <a:r>
              <a:rPr lang="en-US" dirty="0">
                <a:latin typeface="Franklin Gothic Medium"/>
              </a:rPr>
              <a:t>“You are on a difficult journey.  We will be on that journey with you.”</a:t>
            </a:r>
          </a:p>
          <a:p>
            <a:pPr lvl="1"/>
            <a:r>
              <a:rPr lang="en-US" dirty="0">
                <a:latin typeface="Franklin Gothic Medium"/>
              </a:rPr>
              <a:t>“You won’t have to go through this alone, we will be with you every step of the way.”</a:t>
            </a:r>
          </a:p>
          <a:p>
            <a:endParaRPr lang="en-US" dirty="0"/>
          </a:p>
        </p:txBody>
      </p:sp>
    </p:spTree>
    <p:extLst>
      <p:ext uri="{BB962C8B-B14F-4D97-AF65-F5344CB8AC3E}">
        <p14:creationId xmlns:p14="http://schemas.microsoft.com/office/powerpoint/2010/main" val="13793934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Ask – Tell – Ask</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7198864"/>
              </p:ext>
            </p:extLst>
          </p:nvPr>
        </p:nvGraphicFramePr>
        <p:xfrm>
          <a:off x="1242646" y="1752600"/>
          <a:ext cx="10786073" cy="5207223"/>
        </p:xfrm>
        <a:graphic>
          <a:graphicData uri="http://schemas.openxmlformats.org/drawingml/2006/table">
            <a:tbl>
              <a:tblPr firstRow="1" firstCol="1" bandRow="1">
                <a:tableStyleId>{5C22544A-7EE6-4342-B048-85BDC9FD1C3A}</a:tableStyleId>
              </a:tblPr>
              <a:tblGrid>
                <a:gridCol w="653700">
                  <a:extLst>
                    <a:ext uri="{9D8B030D-6E8A-4147-A177-3AD203B41FA5}">
                      <a16:colId xmlns:a16="http://schemas.microsoft.com/office/drawing/2014/main" val="20000"/>
                    </a:ext>
                  </a:extLst>
                </a:gridCol>
                <a:gridCol w="3516922">
                  <a:extLst>
                    <a:ext uri="{9D8B030D-6E8A-4147-A177-3AD203B41FA5}">
                      <a16:colId xmlns:a16="http://schemas.microsoft.com/office/drawing/2014/main" val="20001"/>
                    </a:ext>
                  </a:extLst>
                </a:gridCol>
                <a:gridCol w="3020092">
                  <a:extLst>
                    <a:ext uri="{9D8B030D-6E8A-4147-A177-3AD203B41FA5}">
                      <a16:colId xmlns:a16="http://schemas.microsoft.com/office/drawing/2014/main" val="20002"/>
                    </a:ext>
                  </a:extLst>
                </a:gridCol>
                <a:gridCol w="3595359">
                  <a:extLst>
                    <a:ext uri="{9D8B030D-6E8A-4147-A177-3AD203B41FA5}">
                      <a16:colId xmlns:a16="http://schemas.microsoft.com/office/drawing/2014/main" val="20003"/>
                    </a:ext>
                  </a:extLst>
                </a:gridCol>
              </a:tblGrid>
              <a:tr h="357668">
                <a:tc>
                  <a:txBody>
                    <a:bodyPr/>
                    <a:lstStyle/>
                    <a:p>
                      <a:pPr marL="0" marR="0">
                        <a:spcBef>
                          <a:spcPts val="0"/>
                        </a:spcBef>
                        <a:spcAft>
                          <a:spcPts val="0"/>
                        </a:spcAft>
                      </a:pP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b="0" dirty="0">
                          <a:effectLst/>
                          <a:latin typeface="+mn-lt"/>
                        </a:rPr>
                        <a:t>Neurologist:</a:t>
                      </a: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b="0" dirty="0">
                          <a:effectLst/>
                          <a:latin typeface="+mn-lt"/>
                        </a:rPr>
                        <a:t>Patient: </a:t>
                      </a: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b="0" dirty="0">
                          <a:effectLst/>
                          <a:latin typeface="+mn-lt"/>
                          <a:ea typeface="Calibri"/>
                          <a:cs typeface="Times New Roman"/>
                        </a:rPr>
                        <a:t>Function</a:t>
                      </a:r>
                    </a:p>
                  </a:txBody>
                  <a:tcPr marL="58622" marR="58622" marT="0" marB="0"/>
                </a:tc>
                <a:extLst>
                  <a:ext uri="{0D108BD9-81ED-4DB2-BD59-A6C34878D82A}">
                    <a16:rowId xmlns:a16="http://schemas.microsoft.com/office/drawing/2014/main" val="10000"/>
                  </a:ext>
                </a:extLst>
              </a:tr>
              <a:tr h="1877755">
                <a:tc>
                  <a:txBody>
                    <a:bodyPr/>
                    <a:lstStyle/>
                    <a:p>
                      <a:pPr marL="0" marR="0">
                        <a:spcBef>
                          <a:spcPts val="0"/>
                        </a:spcBef>
                        <a:spcAft>
                          <a:spcPts val="0"/>
                        </a:spcAft>
                      </a:pPr>
                      <a:r>
                        <a:rPr lang="en-US" sz="1500" b="0" dirty="0">
                          <a:effectLst/>
                          <a:latin typeface="+mn-lt"/>
                        </a:rPr>
                        <a:t>ASK</a:t>
                      </a: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“Mr. H,</a:t>
                      </a:r>
                      <a:r>
                        <a:rPr lang="en-US" sz="1500" baseline="0" dirty="0">
                          <a:effectLst/>
                          <a:latin typeface="+mn-lt"/>
                        </a:rPr>
                        <a:t> pl</a:t>
                      </a:r>
                      <a:r>
                        <a:rPr lang="en-US" sz="1500" dirty="0">
                          <a:effectLst/>
                          <a:latin typeface="+mn-lt"/>
                        </a:rPr>
                        <a:t>ease tell me, what did you and your primary care doctor discuss about what the MRI results might show?”</a:t>
                      </a:r>
                    </a:p>
                    <a:p>
                      <a:pPr marL="0" marR="0">
                        <a:spcBef>
                          <a:spcPts val="0"/>
                        </a:spcBef>
                        <a:spcAft>
                          <a:spcPts val="0"/>
                        </a:spcAft>
                      </a:pPr>
                      <a:endParaRPr lang="en-US" sz="1500" dirty="0">
                        <a:effectLst/>
                        <a:latin typeface="+mn-lt"/>
                      </a:endParaRPr>
                    </a:p>
                    <a:p>
                      <a:pPr marL="0" marR="0">
                        <a:spcBef>
                          <a:spcPts val="0"/>
                        </a:spcBef>
                        <a:spcAft>
                          <a:spcPts val="0"/>
                        </a:spcAft>
                      </a:pPr>
                      <a:endParaRPr lang="en-US" sz="1500" dirty="0">
                        <a:effectLst/>
                        <a:latin typeface="+mn-lt"/>
                      </a:endParaRPr>
                    </a:p>
                    <a:p>
                      <a:pPr marL="0" marR="0">
                        <a:spcBef>
                          <a:spcPts val="0"/>
                        </a:spcBef>
                        <a:spcAft>
                          <a:spcPts val="0"/>
                        </a:spcAft>
                      </a:pPr>
                      <a:endParaRPr lang="en-US" sz="150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“She told me the vision changes could be a lot of things.  That is why she got the MRI and sent me to you.  She mentioned that she was a little worried about a</a:t>
                      </a:r>
                      <a:r>
                        <a:rPr lang="en-US" sz="1500" baseline="0" dirty="0">
                          <a:effectLst/>
                          <a:latin typeface="+mn-lt"/>
                        </a:rPr>
                        <a:t> MS</a:t>
                      </a:r>
                      <a:r>
                        <a:rPr lang="en-US" sz="1500" dirty="0">
                          <a:effectLst/>
                          <a:latin typeface="+mn-lt"/>
                        </a:rPr>
                        <a:t>, but that you were expert at knowing that.” </a:t>
                      </a:r>
                      <a:endParaRPr lang="en-US" sz="1500" dirty="0">
                        <a:effectLst/>
                        <a:latin typeface="+mn-lt"/>
                        <a:ea typeface="Calibri"/>
                        <a:cs typeface="Times New Roman"/>
                      </a:endParaRPr>
                    </a:p>
                  </a:txBody>
                  <a:tcPr marL="58622" marR="58622" marT="0" marB="0"/>
                </a:tc>
                <a:tc>
                  <a:txBody>
                    <a:bodyPr/>
                    <a:lstStyle/>
                    <a:p>
                      <a:pPr marL="285750" marR="0" indent="-285750">
                        <a:spcBef>
                          <a:spcPts val="0"/>
                        </a:spcBef>
                        <a:spcAft>
                          <a:spcPts val="0"/>
                        </a:spcAft>
                        <a:buFont typeface="Arial" panose="020B0604020202020204" pitchFamily="34" charset="0"/>
                        <a:buChar char="•"/>
                      </a:pPr>
                      <a:r>
                        <a:rPr kumimoji="0" lang="en-US" sz="1500" kern="1200" dirty="0">
                          <a:solidFill>
                            <a:schemeClr val="dk1"/>
                          </a:solidFill>
                          <a:effectLst/>
                          <a:latin typeface="+mn-lt"/>
                          <a:ea typeface="+mn-ea"/>
                          <a:cs typeface="+mn-cs"/>
                        </a:rPr>
                        <a:t>The provider can better understand the patient/family’s level of health literacy, begin to gauge their emotional state and coping strategies, and determine what information will be most helpful to the patient</a:t>
                      </a:r>
                    </a:p>
                  </a:txBody>
                  <a:tcPr marL="58622" marR="58622" marT="0" marB="0"/>
                </a:tc>
                <a:extLst>
                  <a:ext uri="{0D108BD9-81ED-4DB2-BD59-A6C34878D82A}">
                    <a16:rowId xmlns:a16="http://schemas.microsoft.com/office/drawing/2014/main" val="10001"/>
                  </a:ext>
                </a:extLst>
              </a:tr>
              <a:tr h="996363">
                <a:tc>
                  <a:txBody>
                    <a:bodyPr/>
                    <a:lstStyle/>
                    <a:p>
                      <a:pPr marL="0" marR="0">
                        <a:spcBef>
                          <a:spcPts val="0"/>
                        </a:spcBef>
                        <a:spcAft>
                          <a:spcPts val="0"/>
                        </a:spcAft>
                      </a:pPr>
                      <a:r>
                        <a:rPr lang="en-US" sz="1500" b="0" dirty="0">
                          <a:effectLst/>
                          <a:latin typeface="+mn-lt"/>
                        </a:rPr>
                        <a:t>TELL</a:t>
                      </a: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“Unfortunately, your </a:t>
                      </a:r>
                      <a:r>
                        <a:rPr lang="en-US" sz="1500" baseline="0" dirty="0">
                          <a:effectLst/>
                          <a:latin typeface="+mn-lt"/>
                        </a:rPr>
                        <a:t>vision loss is caused by MS</a:t>
                      </a:r>
                      <a:r>
                        <a:rPr lang="en-US" sz="1500" dirty="0">
                          <a:effectLst/>
                          <a:latin typeface="+mn-lt"/>
                        </a:rPr>
                        <a:t>, also known as Multiple Sclerosis.  Your</a:t>
                      </a:r>
                      <a:r>
                        <a:rPr lang="en-US" sz="1500" baseline="0" dirty="0">
                          <a:effectLst/>
                          <a:latin typeface="+mn-lt"/>
                        </a:rPr>
                        <a:t> </a:t>
                      </a:r>
                      <a:r>
                        <a:rPr lang="en-US" sz="1500" dirty="0">
                          <a:effectLst/>
                          <a:latin typeface="+mn-lt"/>
                        </a:rPr>
                        <a:t>episode</a:t>
                      </a:r>
                      <a:r>
                        <a:rPr lang="en-US" sz="1500" baseline="0" dirty="0">
                          <a:effectLst/>
                          <a:latin typeface="+mn-lt"/>
                        </a:rPr>
                        <a:t> of left-sided weakness </a:t>
                      </a:r>
                      <a:r>
                        <a:rPr lang="en-US" sz="1500" dirty="0">
                          <a:effectLst/>
                          <a:latin typeface="+mn-lt"/>
                        </a:rPr>
                        <a:t>last year was </a:t>
                      </a:r>
                      <a:r>
                        <a:rPr lang="en-US" sz="1500" baseline="0" dirty="0">
                          <a:effectLst/>
                          <a:latin typeface="+mn-lt"/>
                        </a:rPr>
                        <a:t>also due to Multiple Sclerosis. Your MRI confirms this.”</a:t>
                      </a:r>
                      <a:endParaRPr lang="en-US" sz="150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“Are you sure? This can’t be!</a:t>
                      </a:r>
                      <a:r>
                        <a:rPr lang="en-US" sz="1500" baseline="0" dirty="0">
                          <a:effectLst/>
                          <a:latin typeface="+mn-lt"/>
                        </a:rPr>
                        <a:t> I don’t want to end up blind and in a wheelchair?</a:t>
                      </a:r>
                      <a:r>
                        <a:rPr lang="en-US" sz="1500" dirty="0">
                          <a:effectLst/>
                          <a:latin typeface="+mn-lt"/>
                        </a:rPr>
                        <a:t>”</a:t>
                      </a:r>
                      <a:endParaRPr lang="en-US" sz="1500" dirty="0">
                        <a:effectLst/>
                        <a:latin typeface="+mn-lt"/>
                        <a:ea typeface="Calibri"/>
                        <a:cs typeface="Times New Roman"/>
                      </a:endParaRPr>
                    </a:p>
                  </a:txBody>
                  <a:tcPr marL="58622" marR="58622" marT="0" marB="0"/>
                </a:tc>
                <a:tc>
                  <a:txBody>
                    <a:bodyPr/>
                    <a:lstStyle/>
                    <a:p>
                      <a:pPr marL="285750" marR="0" indent="-285750">
                        <a:spcBef>
                          <a:spcPts val="0"/>
                        </a:spcBef>
                        <a:spcAft>
                          <a:spcPts val="0"/>
                        </a:spcAft>
                        <a:buFont typeface="Arial" panose="020B0604020202020204" pitchFamily="34" charset="0"/>
                        <a:buChar char="•"/>
                      </a:pPr>
                      <a:r>
                        <a:rPr lang="en-US" sz="1500" dirty="0">
                          <a:effectLst/>
                          <a:latin typeface="+mn-lt"/>
                          <a:ea typeface="Calibri"/>
                          <a:cs typeface="Times New Roman"/>
                        </a:rPr>
                        <a:t>Deliver</a:t>
                      </a:r>
                      <a:r>
                        <a:rPr lang="en-US" sz="1500" baseline="0" dirty="0">
                          <a:effectLst/>
                          <a:latin typeface="+mn-lt"/>
                          <a:ea typeface="Calibri"/>
                          <a:cs typeface="Times New Roman"/>
                        </a:rPr>
                        <a:t> the “headline” only. Too much detail can be overwhelming.</a:t>
                      </a:r>
                    </a:p>
                    <a:p>
                      <a:pPr marL="285750" marR="0" indent="-285750">
                        <a:spcBef>
                          <a:spcPts val="0"/>
                        </a:spcBef>
                        <a:spcAft>
                          <a:spcPts val="0"/>
                        </a:spcAft>
                        <a:buFont typeface="Arial" panose="020B0604020202020204" pitchFamily="34" charset="0"/>
                        <a:buChar char="•"/>
                      </a:pPr>
                      <a:r>
                        <a:rPr lang="en-US" sz="1500" baseline="0" dirty="0">
                          <a:effectLst/>
                          <a:latin typeface="+mn-lt"/>
                          <a:ea typeface="Calibri"/>
                          <a:cs typeface="Times New Roman"/>
                        </a:rPr>
                        <a:t>Anticipate emotion. </a:t>
                      </a:r>
                      <a:endParaRPr lang="en-US" sz="1500" dirty="0">
                        <a:effectLst/>
                        <a:latin typeface="+mn-lt"/>
                        <a:ea typeface="Calibri"/>
                        <a:cs typeface="Times New Roman"/>
                      </a:endParaRPr>
                    </a:p>
                  </a:txBody>
                  <a:tcPr marL="58622" marR="58622" marT="0" marB="0"/>
                </a:tc>
                <a:extLst>
                  <a:ext uri="{0D108BD9-81ED-4DB2-BD59-A6C34878D82A}">
                    <a16:rowId xmlns:a16="http://schemas.microsoft.com/office/drawing/2014/main" val="10002"/>
                  </a:ext>
                </a:extLst>
              </a:tr>
              <a:tr h="1328482">
                <a:tc>
                  <a:txBody>
                    <a:bodyPr/>
                    <a:lstStyle/>
                    <a:p>
                      <a:pPr marL="0" marR="0">
                        <a:spcBef>
                          <a:spcPts val="0"/>
                        </a:spcBef>
                        <a:spcAft>
                          <a:spcPts val="0"/>
                        </a:spcAft>
                      </a:pPr>
                      <a:r>
                        <a:rPr lang="en-US" sz="1500" b="0" dirty="0">
                          <a:effectLst/>
                          <a:latin typeface="+mn-lt"/>
                        </a:rPr>
                        <a:t>ASK</a:t>
                      </a:r>
                      <a:endParaRPr lang="en-US" sz="1500" b="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“I can imagine this is scary and overwhelming. </a:t>
                      </a:r>
                      <a:r>
                        <a:rPr lang="en-US" sz="1500" baseline="0" dirty="0">
                          <a:effectLst/>
                          <a:latin typeface="+mn-lt"/>
                        </a:rPr>
                        <a:t> </a:t>
                      </a:r>
                      <a:r>
                        <a:rPr lang="en-US" sz="1500" dirty="0">
                          <a:effectLst/>
                          <a:latin typeface="+mn-lt"/>
                        </a:rPr>
                        <a:t>I want to make sure I did a good job of explaining it.  Can you tell me in your words what I told you so I can make sure I was clear?”</a:t>
                      </a:r>
                      <a:endParaRPr lang="en-US" sz="1500" dirty="0">
                        <a:effectLst/>
                        <a:latin typeface="+mn-lt"/>
                        <a:ea typeface="Calibri"/>
                        <a:cs typeface="Times New Roman"/>
                      </a:endParaRPr>
                    </a:p>
                  </a:txBody>
                  <a:tcPr marL="58622" marR="58622" marT="0" marB="0"/>
                </a:tc>
                <a:tc>
                  <a:txBody>
                    <a:bodyPr/>
                    <a:lstStyle/>
                    <a:p>
                      <a:pPr marL="0" marR="0">
                        <a:spcBef>
                          <a:spcPts val="0"/>
                        </a:spcBef>
                        <a:spcAft>
                          <a:spcPts val="0"/>
                        </a:spcAft>
                      </a:pPr>
                      <a:r>
                        <a:rPr lang="en-US" sz="1500" dirty="0">
                          <a:effectLst/>
                          <a:latin typeface="+mn-lt"/>
                        </a:rPr>
                        <a:t>“I guess there’s no doubt now that I have Multiple</a:t>
                      </a:r>
                      <a:r>
                        <a:rPr lang="en-US" sz="1500" baseline="0" dirty="0">
                          <a:effectLst/>
                          <a:latin typeface="+mn-lt"/>
                        </a:rPr>
                        <a:t> Sclerosis, and that it may explain why my left side is still weak. T</a:t>
                      </a:r>
                      <a:r>
                        <a:rPr lang="en-US" sz="1500" dirty="0">
                          <a:effectLst/>
                          <a:latin typeface="+mn-lt"/>
                        </a:rPr>
                        <a:t>hat’s pretty much all I can take right now. “</a:t>
                      </a:r>
                      <a:endParaRPr lang="en-US" sz="1500" dirty="0">
                        <a:effectLst/>
                        <a:latin typeface="+mn-lt"/>
                        <a:ea typeface="Calibri"/>
                        <a:cs typeface="Times New Roman"/>
                      </a:endParaRPr>
                    </a:p>
                  </a:txBody>
                  <a:tcPr marL="58622" marR="58622" marT="0" marB="0"/>
                </a:tc>
                <a:tc>
                  <a:txBody>
                    <a:bodyPr/>
                    <a:lstStyle/>
                    <a:p>
                      <a:pPr marL="285750" marR="0" indent="-285750">
                        <a:spcBef>
                          <a:spcPts val="0"/>
                        </a:spcBef>
                        <a:spcAft>
                          <a:spcPts val="0"/>
                        </a:spcAft>
                        <a:buFont typeface="Arial" panose="020B0604020202020204" pitchFamily="34" charset="0"/>
                        <a:buChar char="•"/>
                      </a:pPr>
                      <a:r>
                        <a:rPr kumimoji="0" lang="en-US" sz="1500" kern="1200" dirty="0">
                          <a:solidFill>
                            <a:schemeClr val="dk1"/>
                          </a:solidFill>
                          <a:effectLst/>
                          <a:latin typeface="+mn-lt"/>
                          <a:ea typeface="+mn-ea"/>
                          <a:cs typeface="+mn-cs"/>
                        </a:rPr>
                        <a:t>This final “ask” checks for understanding</a:t>
                      </a:r>
                      <a:r>
                        <a:rPr lang="en-US" sz="1500" kern="1200" baseline="0" dirty="0">
                          <a:solidFill>
                            <a:schemeClr val="dk1"/>
                          </a:solidFill>
                          <a:effectLst/>
                          <a:latin typeface="+mn-lt"/>
                          <a:ea typeface="+mn-ea"/>
                          <a:cs typeface="+mn-cs"/>
                        </a:rPr>
                        <a:t> </a:t>
                      </a:r>
                      <a:r>
                        <a:rPr kumimoji="0" lang="en-US" sz="1500" kern="1200" baseline="0" dirty="0">
                          <a:solidFill>
                            <a:schemeClr val="dk1"/>
                          </a:solidFill>
                          <a:effectLst/>
                          <a:latin typeface="+mn-lt"/>
                          <a:ea typeface="+mn-ea"/>
                          <a:cs typeface="+mn-cs"/>
                        </a:rPr>
                        <a:t> in a “teach back” format.</a:t>
                      </a:r>
                    </a:p>
                    <a:p>
                      <a:pPr marL="285750" marR="0" indent="-285750">
                        <a:spcBef>
                          <a:spcPts val="0"/>
                        </a:spcBef>
                        <a:spcAft>
                          <a:spcPts val="0"/>
                        </a:spcAft>
                        <a:buFont typeface="Arial" panose="020B0604020202020204" pitchFamily="34" charset="0"/>
                        <a:buChar char="•"/>
                      </a:pPr>
                      <a:r>
                        <a:rPr kumimoji="0" lang="en-US" sz="1500" kern="1200" dirty="0">
                          <a:solidFill>
                            <a:schemeClr val="dk1"/>
                          </a:solidFill>
                          <a:effectLst/>
                          <a:latin typeface="+mn-lt"/>
                          <a:ea typeface="+mn-ea"/>
                          <a:cs typeface="+mn-cs"/>
                        </a:rPr>
                        <a:t>This provides the opportunity to clarify any misconceptions and gives insight into the emotional responses of the patient/family.</a:t>
                      </a:r>
                      <a:endParaRPr lang="en-US" sz="1500" dirty="0">
                        <a:effectLst/>
                        <a:latin typeface="+mn-lt"/>
                        <a:ea typeface="Calibri"/>
                        <a:cs typeface="Times New Roman"/>
                      </a:endParaRPr>
                    </a:p>
                  </a:txBody>
                  <a:tcPr marL="58622" marR="58622"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426306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Play</a:t>
            </a:r>
          </a:p>
        </p:txBody>
      </p:sp>
      <p:sp>
        <p:nvSpPr>
          <p:cNvPr id="3" name="Content Placeholder 2"/>
          <p:cNvSpPr>
            <a:spLocks noGrp="1"/>
          </p:cNvSpPr>
          <p:nvPr>
            <p:ph idx="1"/>
          </p:nvPr>
        </p:nvSpPr>
        <p:spPr/>
        <p:txBody>
          <a:bodyPr/>
          <a:lstStyle/>
          <a:p>
            <a:r>
              <a:rPr lang="en-US" sz="2400" dirty="0">
                <a:latin typeface="Franklin Gothic Medium"/>
              </a:rPr>
              <a:t>Mr. H is a 66 year old retired truck driver who has a 5-month history of weakness. His primary care physician is concerned he may have a serious neuromuscular illness.  On his first visit with you the history, physical and EMG are consistent with a diagnosis of Amyotrophic Lateral Sclerosis.  Following the study, you meet with him to discuss that his illness and workup are consistent with ALS. Mr. H is very tearful and most worried about how he will be able to care for his 2 year-old grandson, whom he babysits for twice a week. </a:t>
            </a:r>
            <a:endParaRPr lang="en-US" sz="2400" dirty="0"/>
          </a:p>
          <a:p>
            <a:r>
              <a:rPr lang="en-US" sz="2400" dirty="0">
                <a:solidFill>
                  <a:schemeClr val="tx2"/>
                </a:solidFill>
                <a:latin typeface="Franklin Gothic Medium"/>
              </a:rPr>
              <a:t>Task for provider:</a:t>
            </a:r>
            <a:r>
              <a:rPr lang="en-US" sz="2400" dirty="0">
                <a:latin typeface="Franklin Gothic Medium"/>
              </a:rPr>
              <a:t> Practice delivering difficult news using the techniques of SPIKES and NURSE statement</a:t>
            </a:r>
          </a:p>
          <a:p>
            <a:r>
              <a:rPr lang="en-US" sz="2400" dirty="0">
                <a:solidFill>
                  <a:schemeClr val="tx2"/>
                </a:solidFill>
                <a:latin typeface="Franklin Gothic Medium"/>
              </a:rPr>
              <a:t>Task for patient:</a:t>
            </a:r>
            <a:r>
              <a:rPr lang="en-US" sz="2400" dirty="0">
                <a:latin typeface="Franklin Gothic Medium"/>
              </a:rPr>
              <a:t> Practice listening to key phrases. Provide feedback.</a:t>
            </a:r>
          </a:p>
          <a:p>
            <a:endParaRPr lang="en-US" dirty="0"/>
          </a:p>
          <a:p>
            <a:endParaRPr lang="en-US" dirty="0"/>
          </a:p>
        </p:txBody>
      </p:sp>
    </p:spTree>
    <p:extLst>
      <p:ext uri="{BB962C8B-B14F-4D97-AF65-F5344CB8AC3E}">
        <p14:creationId xmlns:p14="http://schemas.microsoft.com/office/powerpoint/2010/main" val="4187126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idx="1"/>
          </p:nvPr>
        </p:nvSpPr>
        <p:spPr/>
        <p:txBody>
          <a:bodyPr/>
          <a:lstStyle/>
          <a:p>
            <a:r>
              <a:rPr lang="en-US" dirty="0"/>
              <a:t>National Institute of Nursing Research (R01NR016037) for funding and support of this work.</a:t>
            </a:r>
          </a:p>
        </p:txBody>
      </p:sp>
    </p:spTree>
    <p:extLst>
      <p:ext uri="{BB962C8B-B14F-4D97-AF65-F5344CB8AC3E}">
        <p14:creationId xmlns:p14="http://schemas.microsoft.com/office/powerpoint/2010/main" val="295322479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Play: Considerations</a:t>
            </a:r>
          </a:p>
        </p:txBody>
      </p:sp>
      <p:sp>
        <p:nvSpPr>
          <p:cNvPr id="3" name="Content Placeholder 2"/>
          <p:cNvSpPr>
            <a:spLocks noGrp="1"/>
          </p:cNvSpPr>
          <p:nvPr>
            <p:ph idx="1"/>
          </p:nvPr>
        </p:nvSpPr>
        <p:spPr/>
        <p:txBody>
          <a:bodyPr/>
          <a:lstStyle/>
          <a:p>
            <a:r>
              <a:rPr lang="en-US" dirty="0"/>
              <a:t>What factors will you consider in delivering difficult news?</a:t>
            </a:r>
          </a:p>
          <a:p>
            <a:r>
              <a:rPr lang="en-US" dirty="0"/>
              <a:t>How will you communicate the prognosis using the SPIKES framework?</a:t>
            </a:r>
          </a:p>
          <a:p>
            <a:r>
              <a:rPr lang="en-US" dirty="0"/>
              <a:t>How will you navigate difficult emotions for this patient?</a:t>
            </a:r>
          </a:p>
        </p:txBody>
      </p:sp>
    </p:spTree>
    <p:extLst>
      <p:ext uri="{BB962C8B-B14F-4D97-AF65-F5344CB8AC3E}">
        <p14:creationId xmlns:p14="http://schemas.microsoft.com/office/powerpoint/2010/main" val="24462171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Play: Debrief</a:t>
            </a:r>
          </a:p>
        </p:txBody>
      </p:sp>
      <p:sp>
        <p:nvSpPr>
          <p:cNvPr id="3" name="Content Placeholder 2"/>
          <p:cNvSpPr>
            <a:spLocks noGrp="1"/>
          </p:cNvSpPr>
          <p:nvPr>
            <p:ph idx="1"/>
          </p:nvPr>
        </p:nvSpPr>
        <p:spPr/>
        <p:txBody>
          <a:bodyPr/>
          <a:lstStyle/>
          <a:p>
            <a:r>
              <a:rPr lang="en-US" dirty="0"/>
              <a:t>What went well? </a:t>
            </a:r>
          </a:p>
          <a:p>
            <a:r>
              <a:rPr lang="en-US" dirty="0"/>
              <a:t>What specifically did he/she say (or do) that was helpful?</a:t>
            </a:r>
          </a:p>
          <a:p>
            <a:r>
              <a:rPr lang="en-US" dirty="0"/>
              <a:t>What did not go well?</a:t>
            </a:r>
          </a:p>
          <a:p>
            <a:r>
              <a:rPr lang="en-US" dirty="0"/>
              <a:t>What would you want to do differently next time?</a:t>
            </a:r>
          </a:p>
          <a:p>
            <a:r>
              <a:rPr lang="en-US" dirty="0"/>
              <a:t>How did it feel to say ____?</a:t>
            </a:r>
          </a:p>
          <a:p>
            <a:r>
              <a:rPr lang="en-US" dirty="0"/>
              <a:t>How did it feel to hear ____?</a:t>
            </a:r>
          </a:p>
        </p:txBody>
      </p:sp>
    </p:spTree>
    <p:extLst>
      <p:ext uri="{BB962C8B-B14F-4D97-AF65-F5344CB8AC3E}">
        <p14:creationId xmlns:p14="http://schemas.microsoft.com/office/powerpoint/2010/main" val="18651231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AACD17B4-F2E6-47AE-829B-8ECA963C53E9}"/>
              </a:ext>
            </a:extLst>
          </p:cNvPr>
          <p:cNvSpPr>
            <a:spLocks noGrp="1"/>
          </p:cNvSpPr>
          <p:nvPr>
            <p:ph type="title"/>
          </p:nvPr>
        </p:nvSpPr>
        <p:spPr/>
        <p:txBody>
          <a:bodyPr/>
          <a:lstStyle/>
          <a:p>
            <a:r>
              <a:rPr lang="en-US" dirty="0"/>
              <a:t>Special Considerations</a:t>
            </a:r>
          </a:p>
        </p:txBody>
      </p:sp>
    </p:spTree>
    <p:extLst>
      <p:ext uri="{BB962C8B-B14F-4D97-AF65-F5344CB8AC3E}">
        <p14:creationId xmlns:p14="http://schemas.microsoft.com/office/powerpoint/2010/main" val="28899353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Overcoming Communication Challenges in Neurological Illness</a:t>
            </a:r>
          </a:p>
        </p:txBody>
      </p:sp>
      <p:sp>
        <p:nvSpPr>
          <p:cNvPr id="4" name="Content Placeholder 3"/>
          <p:cNvSpPr>
            <a:spLocks noGrp="1"/>
          </p:cNvSpPr>
          <p:nvPr>
            <p:ph idx="1"/>
          </p:nvPr>
        </p:nvSpPr>
        <p:spPr/>
        <p:txBody>
          <a:bodyPr/>
          <a:lstStyle/>
          <a:p>
            <a:r>
              <a:rPr lang="en-US" dirty="0"/>
              <a:t>Communication challenges in neurological illness</a:t>
            </a:r>
          </a:p>
          <a:p>
            <a:pPr lvl="1"/>
            <a:r>
              <a:rPr lang="en-US" dirty="0"/>
              <a:t>Cognitive impairment, aphasia, dysarthria</a:t>
            </a:r>
          </a:p>
          <a:p>
            <a:r>
              <a:rPr lang="en-US" dirty="0"/>
              <a:t>Allow extra time for conversations</a:t>
            </a:r>
          </a:p>
          <a:p>
            <a:r>
              <a:rPr lang="en-US" dirty="0"/>
              <a:t>Consider augmentation with communication devices or pictures</a:t>
            </a:r>
          </a:p>
          <a:p>
            <a:pPr lvl="1"/>
            <a:r>
              <a:rPr lang="en-US" dirty="0"/>
              <a:t>e.g. white board, picture board, free-text-to-speech software</a:t>
            </a:r>
          </a:p>
          <a:p>
            <a:r>
              <a:rPr lang="en-US" dirty="0"/>
              <a:t>Consider asking simple yes/no questions</a:t>
            </a:r>
          </a:p>
          <a:p>
            <a:pPr lvl="1"/>
            <a:r>
              <a:rPr lang="en-US" dirty="0"/>
              <a:t>Opposed to open-ended questions which are typically preferred	</a:t>
            </a:r>
          </a:p>
          <a:p>
            <a:endParaRPr lang="en-US" dirty="0"/>
          </a:p>
          <a:p>
            <a:endParaRPr lang="en-US" dirty="0"/>
          </a:p>
          <a:p>
            <a:endParaRPr lang="en-US" dirty="0"/>
          </a:p>
        </p:txBody>
      </p:sp>
    </p:spTree>
    <p:extLst>
      <p:ext uri="{BB962C8B-B14F-4D97-AF65-F5344CB8AC3E}">
        <p14:creationId xmlns:p14="http://schemas.microsoft.com/office/powerpoint/2010/main" val="26754641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Family Says “Don’t Tell”</a:t>
            </a:r>
          </a:p>
        </p:txBody>
      </p:sp>
      <p:sp>
        <p:nvSpPr>
          <p:cNvPr id="3" name="Content Placeholder 2"/>
          <p:cNvSpPr>
            <a:spLocks noGrp="1"/>
          </p:cNvSpPr>
          <p:nvPr>
            <p:ph idx="1"/>
          </p:nvPr>
        </p:nvSpPr>
        <p:spPr/>
        <p:txBody>
          <a:bodyPr/>
          <a:lstStyle/>
          <a:p>
            <a:r>
              <a:rPr lang="en-US" altLang="en-US" dirty="0"/>
              <a:t>Work to understand</a:t>
            </a:r>
          </a:p>
          <a:p>
            <a:pPr lvl="1"/>
            <a:r>
              <a:rPr lang="en-US" altLang="en-US" dirty="0">
                <a:latin typeface="Franklin Gothic Medium"/>
              </a:rPr>
              <a:t>"Tell me more</a:t>
            </a:r>
            <a:r>
              <a:rPr lang="mr-IN" altLang="en-US" dirty="0">
                <a:latin typeface="Franklin Gothic Medium"/>
              </a:rPr>
              <a:t>…"</a:t>
            </a:r>
            <a:endParaRPr lang="en-US" altLang="en-US" dirty="0">
              <a:latin typeface="Franklin Gothic Medium"/>
            </a:endParaRPr>
          </a:p>
          <a:p>
            <a:pPr lvl="1"/>
            <a:r>
              <a:rPr lang="en-US" altLang="en-US" dirty="0">
                <a:latin typeface="Franklin Gothic Medium"/>
              </a:rPr>
              <a:t>"What are you afraid I will say?"</a:t>
            </a:r>
          </a:p>
          <a:p>
            <a:pPr lvl="1"/>
            <a:r>
              <a:rPr lang="en-US" altLang="en-US" dirty="0">
                <a:latin typeface="Franklin Gothic Medium"/>
              </a:rPr>
              <a:t>"What are your previous experiences?"</a:t>
            </a:r>
            <a:endParaRPr lang="en-US" altLang="en-US" dirty="0"/>
          </a:p>
          <a:p>
            <a:pPr lvl="1"/>
            <a:r>
              <a:rPr lang="en-US" altLang="en-US" dirty="0">
                <a:latin typeface="Franklin Gothic Medium"/>
              </a:rPr>
              <a:t>"Is there a personal, cultural, or religious context?"</a:t>
            </a:r>
            <a:endParaRPr lang="en-US" altLang="en-US" dirty="0"/>
          </a:p>
          <a:p>
            <a:r>
              <a:rPr lang="en-US" altLang="en-US" dirty="0"/>
              <a:t>Negotiate talking to the patient about his/her information preferences</a:t>
            </a:r>
          </a:p>
        </p:txBody>
      </p:sp>
    </p:spTree>
    <p:extLst>
      <p:ext uri="{BB962C8B-B14F-4D97-AF65-F5344CB8AC3E}">
        <p14:creationId xmlns:p14="http://schemas.microsoft.com/office/powerpoint/2010/main" val="1741516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Language is a Barrier</a:t>
            </a:r>
          </a:p>
        </p:txBody>
      </p:sp>
      <p:sp>
        <p:nvSpPr>
          <p:cNvPr id="3" name="Content Placeholder 2"/>
          <p:cNvSpPr>
            <a:spLocks noGrp="1"/>
          </p:cNvSpPr>
          <p:nvPr>
            <p:ph idx="1"/>
          </p:nvPr>
        </p:nvSpPr>
        <p:spPr/>
        <p:txBody>
          <a:bodyPr/>
          <a:lstStyle/>
          <a:p>
            <a:r>
              <a:rPr lang="en-US" altLang="en-US" dirty="0"/>
              <a:t>Avoid family as primary interpreter</a:t>
            </a:r>
          </a:p>
          <a:p>
            <a:pPr lvl="1"/>
            <a:r>
              <a:rPr lang="en-US" altLang="en-US" dirty="0"/>
              <a:t>Confuses role of family members</a:t>
            </a:r>
          </a:p>
          <a:p>
            <a:pPr lvl="1"/>
            <a:r>
              <a:rPr lang="en-US" altLang="en-US" dirty="0"/>
              <a:t>May not know how to translate medical concepts</a:t>
            </a:r>
          </a:p>
          <a:p>
            <a:pPr lvl="1"/>
            <a:r>
              <a:rPr lang="en-US" altLang="en-US" dirty="0"/>
              <a:t>May modify news to protect patient</a:t>
            </a:r>
          </a:p>
          <a:p>
            <a:r>
              <a:rPr lang="en-US" altLang="en-US" dirty="0"/>
              <a:t>Use a skilled interpreter</a:t>
            </a:r>
          </a:p>
          <a:p>
            <a:pPr lvl="1"/>
            <a:r>
              <a:rPr lang="en-US" altLang="en-US" dirty="0"/>
              <a:t>Familiar with medical terminology</a:t>
            </a:r>
          </a:p>
          <a:p>
            <a:pPr lvl="1"/>
            <a:r>
              <a:rPr lang="en-US" altLang="en-US" dirty="0"/>
              <a:t>Comfortable translating bad news</a:t>
            </a:r>
          </a:p>
          <a:p>
            <a:r>
              <a:rPr lang="en-US" altLang="en-US" dirty="0"/>
              <a:t>Face and speak directly to the patient, not the interpreter</a:t>
            </a:r>
          </a:p>
          <a:p>
            <a:r>
              <a:rPr lang="en-US" altLang="en-US" dirty="0"/>
              <a:t>Consider telephone/video translation services</a:t>
            </a:r>
          </a:p>
          <a:p>
            <a:r>
              <a:rPr lang="en-US" altLang="en-US" dirty="0"/>
              <a:t>Prepare the interpreter of the sensitive content that will be covered prior to walking into the encounter</a:t>
            </a:r>
          </a:p>
        </p:txBody>
      </p:sp>
    </p:spTree>
    <p:extLst>
      <p:ext uri="{BB962C8B-B14F-4D97-AF65-F5344CB8AC3E}">
        <p14:creationId xmlns:p14="http://schemas.microsoft.com/office/powerpoint/2010/main" val="10776039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5"/>
          <p:cNvSpPr txBox="1">
            <a:spLocks noGrp="1"/>
          </p:cNvSpPr>
          <p:nvPr>
            <p:ph type="title"/>
          </p:nvPr>
        </p:nvSpPr>
        <p:spPr/>
        <p:txBody>
          <a:bodyPr/>
          <a:lstStyle/>
          <a:p>
            <a:r>
              <a:rPr lang="en-US" dirty="0"/>
              <a:t>Other Communication Pearls</a:t>
            </a:r>
          </a:p>
        </p:txBody>
      </p:sp>
      <p:sp>
        <p:nvSpPr>
          <p:cNvPr id="4" name="Content Placeholder 3"/>
          <p:cNvSpPr>
            <a:spLocks noGrp="1"/>
          </p:cNvSpPr>
          <p:nvPr>
            <p:ph idx="1"/>
          </p:nvPr>
        </p:nvSpPr>
        <p:spPr/>
        <p:txBody>
          <a:bodyPr/>
          <a:lstStyle/>
          <a:p>
            <a:r>
              <a:rPr lang="en-US" sz="2400" dirty="0"/>
              <a:t>Consider scheduling visits centered on important conversations.</a:t>
            </a:r>
          </a:p>
          <a:p>
            <a:r>
              <a:rPr lang="en-US" sz="2400" dirty="0"/>
              <a:t>It is okay to spread out serious illness conversations over many visits.</a:t>
            </a:r>
          </a:p>
          <a:p>
            <a:r>
              <a:rPr lang="en-US" sz="2400" dirty="0"/>
              <a:t>With practice you may get better. These conversations may still be hard.</a:t>
            </a:r>
          </a:p>
          <a:p>
            <a:r>
              <a:rPr lang="en-US" sz="2400" dirty="0">
                <a:latin typeface="Franklin Gothic Medium"/>
              </a:rPr>
              <a:t>Don’t expect immediate smiles and thank you cards from the patient and family. Important conversations pay dividends over the long-term.</a:t>
            </a:r>
          </a:p>
          <a:p>
            <a:r>
              <a:rPr lang="en-US" sz="2400" dirty="0"/>
              <a:t>These conversations may take an emotional toll on you.</a:t>
            </a:r>
          </a:p>
          <a:p>
            <a:pPr lvl="1"/>
            <a:r>
              <a:rPr lang="en-US" sz="2000" dirty="0"/>
              <a:t>Name the emotion. You did not cause the bad news. Connect with others and practice self-care.</a:t>
            </a:r>
          </a:p>
          <a:p>
            <a:r>
              <a:rPr lang="en-US" sz="2400" dirty="0"/>
              <a:t>Partner with your Chaplain and Social Worker, especially for difficult emotions, social support and caregiver distress</a:t>
            </a:r>
            <a:endParaRPr lang="en-US" dirty="0"/>
          </a:p>
          <a:p>
            <a:endParaRPr lang="en-US" dirty="0"/>
          </a:p>
        </p:txBody>
      </p:sp>
    </p:spTree>
    <p:extLst>
      <p:ext uri="{BB962C8B-B14F-4D97-AF65-F5344CB8AC3E}">
        <p14:creationId xmlns:p14="http://schemas.microsoft.com/office/powerpoint/2010/main" val="8455973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C4A19BA-4960-4AEE-B067-F23F97AB4A47}"/>
              </a:ext>
            </a:extLst>
          </p:cNvPr>
          <p:cNvSpPr>
            <a:spLocks noGrp="1"/>
          </p:cNvSpPr>
          <p:nvPr>
            <p:ph type="title"/>
          </p:nvPr>
        </p:nvSpPr>
        <p:spPr/>
        <p:txBody>
          <a:bodyPr/>
          <a:lstStyle/>
          <a:p>
            <a:r>
              <a:rPr lang="en-US" altLang="es-MX" dirty="0"/>
              <a:t>Summary</a:t>
            </a:r>
          </a:p>
        </p:txBody>
      </p:sp>
      <p:sp>
        <p:nvSpPr>
          <p:cNvPr id="21507" name="Content Placeholder 2">
            <a:extLst>
              <a:ext uri="{FF2B5EF4-FFF2-40B4-BE49-F238E27FC236}">
                <a16:creationId xmlns:a16="http://schemas.microsoft.com/office/drawing/2014/main" id="{DC05E521-A769-439A-AC37-EAD17198CFC6}"/>
              </a:ext>
            </a:extLst>
          </p:cNvPr>
          <p:cNvSpPr>
            <a:spLocks noGrp="1" noChangeArrowheads="1"/>
          </p:cNvSpPr>
          <p:nvPr>
            <p:ph idx="1"/>
          </p:nvPr>
        </p:nvSpPr>
        <p:spPr>
          <a:xfrm>
            <a:off x="1524000" y="1600201"/>
            <a:ext cx="10210800" cy="4800600"/>
          </a:xfrm>
        </p:spPr>
        <p:txBody>
          <a:bodyPr/>
          <a:lstStyle/>
          <a:p>
            <a:r>
              <a:rPr lang="en-US" dirty="0">
                <a:latin typeface="Franklin Gothic Medium"/>
              </a:rPr>
              <a:t>Patients view a clinician’s communication skills as important as their medical skills</a:t>
            </a:r>
          </a:p>
          <a:p>
            <a:r>
              <a:rPr lang="en-US" dirty="0">
                <a:latin typeface="Franklin Gothic Medium"/>
              </a:rPr>
              <a:t>High quality communication aims to elicit that patient and family’s perspectives, acknowledge emotional impact of illness and work to build a collaborative relationship that ensures medical treatments match the patients’ goals and values.</a:t>
            </a:r>
          </a:p>
          <a:p>
            <a:r>
              <a:rPr lang="en-US" dirty="0"/>
              <a:t>Practicing a standardized approach to serious illness communication helps internalize the key elements of serious illness communication and may increase clinician skill during difficult conversations</a:t>
            </a:r>
            <a:endParaRPr lang="en-US" altLang="en-US" dirty="0">
              <a:highlight>
                <a:srgbClr val="FFFF00"/>
              </a:highlight>
            </a:endParaRPr>
          </a:p>
        </p:txBody>
      </p:sp>
    </p:spTree>
    <p:extLst>
      <p:ext uri="{BB962C8B-B14F-4D97-AF65-F5344CB8AC3E}">
        <p14:creationId xmlns:p14="http://schemas.microsoft.com/office/powerpoint/2010/main" val="6549793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Key References &amp; Reading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1100" dirty="0" err="1"/>
              <a:t>Baile</a:t>
            </a:r>
            <a:r>
              <a:rPr lang="en-US" sz="1100" dirty="0"/>
              <a:t> WF, Buckman R, </a:t>
            </a:r>
            <a:r>
              <a:rPr lang="en-US" sz="1100" dirty="0" err="1"/>
              <a:t>Lenzi</a:t>
            </a:r>
            <a:r>
              <a:rPr lang="en-US" sz="1100" dirty="0"/>
              <a:t> R, </a:t>
            </a:r>
            <a:r>
              <a:rPr lang="en-US" sz="1100" dirty="0" err="1"/>
              <a:t>Glober</a:t>
            </a:r>
            <a:r>
              <a:rPr lang="en-US" sz="1100" dirty="0"/>
              <a:t> G, Beale EA, and </a:t>
            </a:r>
            <a:r>
              <a:rPr lang="en-US" sz="1100" dirty="0" err="1"/>
              <a:t>Kudelka</a:t>
            </a:r>
            <a:r>
              <a:rPr lang="en-US" sz="1100" dirty="0"/>
              <a:t> AP. SPIKES--A six-step protocol for delivering bad news: Application to the patient with cancer. </a:t>
            </a:r>
            <a:r>
              <a:rPr lang="en-US" sz="1100" i="1" dirty="0"/>
              <a:t>The Oncologist</a:t>
            </a:r>
            <a:r>
              <a:rPr lang="en-US" sz="1100" dirty="0"/>
              <a:t>. 2000, 5:302-311.</a:t>
            </a:r>
          </a:p>
          <a:p>
            <a:pPr marL="0" indent="0">
              <a:buNone/>
            </a:pPr>
            <a:r>
              <a:rPr lang="en-US" sz="1100" dirty="0" err="1"/>
              <a:t>Barnato</a:t>
            </a:r>
            <a:r>
              <a:rPr lang="en-US" sz="1100" dirty="0"/>
              <a:t> AE, Herndon MB, Anthony DL, Gallagher PM, Skinner JS, Bynum JP, Fisher ES. Are regional variations in end-of-life care intensity explained by patient preferences? A study of the US Medicare population. </a:t>
            </a:r>
            <a:r>
              <a:rPr lang="en-US" sz="1100" i="1" dirty="0"/>
              <a:t>Med Care</a:t>
            </a:r>
            <a:r>
              <a:rPr lang="en-US" sz="1100" dirty="0"/>
              <a:t>. 2007 May;45(5):386-93.</a:t>
            </a:r>
          </a:p>
          <a:p>
            <a:pPr marL="0" indent="0">
              <a:buNone/>
            </a:pPr>
            <a:r>
              <a:rPr lang="en-US" sz="1100" dirty="0" err="1"/>
              <a:t>Bernacki</a:t>
            </a:r>
            <a:r>
              <a:rPr lang="en-US" sz="1100" dirty="0"/>
              <a:t> R, Hutchings M, Vick J, et al. Development of the serious illness care program: A randomized controlled trial of a palliative care communication intervention. </a:t>
            </a:r>
            <a:r>
              <a:rPr lang="en-US" sz="1100" i="1" dirty="0"/>
              <a:t>BMJ Open.</a:t>
            </a:r>
            <a:r>
              <a:rPr lang="en-US" sz="1100" dirty="0"/>
              <a:t> 2015;5:e009032. </a:t>
            </a:r>
          </a:p>
          <a:p>
            <a:pPr marL="0" indent="0">
              <a:buNone/>
            </a:pPr>
            <a:r>
              <a:rPr lang="en-US" sz="1100" dirty="0"/>
              <a:t>Creutzfeldt CJ, Kluger BM, Holloway RG, eds. </a:t>
            </a:r>
            <a:r>
              <a:rPr lang="en-US" sz="1100" i="1" dirty="0"/>
              <a:t>Neuropalliative Care: A guide to improving the lives of patients and families affected by neurologic disease</a:t>
            </a:r>
            <a:r>
              <a:rPr lang="en-US" sz="1100" dirty="0"/>
              <a:t>. Cham, Switzerland: Springer; 2019. </a:t>
            </a:r>
          </a:p>
          <a:p>
            <a:pPr marL="0" indent="0">
              <a:buNone/>
            </a:pPr>
            <a:r>
              <a:rPr lang="en-US" sz="1100" dirty="0"/>
              <a:t>Curtis JR, Patrick DL, Shannon SE, </a:t>
            </a:r>
            <a:r>
              <a:rPr lang="en-US" sz="1100" dirty="0" err="1"/>
              <a:t>Treece</a:t>
            </a:r>
            <a:r>
              <a:rPr lang="en-US" sz="1100" dirty="0"/>
              <a:t> PD, </a:t>
            </a:r>
            <a:r>
              <a:rPr lang="en-US" sz="1100" dirty="0" err="1"/>
              <a:t>Engelberg</a:t>
            </a:r>
            <a:r>
              <a:rPr lang="en-US" sz="1100" dirty="0"/>
              <a:t> RA, </a:t>
            </a:r>
            <a:r>
              <a:rPr lang="en-US" sz="1100" dirty="0" err="1"/>
              <a:t>Rubenfeld</a:t>
            </a:r>
            <a:r>
              <a:rPr lang="en-US" sz="1100" dirty="0"/>
              <a:t> GD. The family conference as a focus to improve  communication about end-of-life care in the intensive care unit: Opportunities for improvement. </a:t>
            </a:r>
            <a:r>
              <a:rPr lang="en-US" sz="1100" i="1" dirty="0" err="1"/>
              <a:t>Crit</a:t>
            </a:r>
            <a:r>
              <a:rPr lang="en-US" sz="1100" i="1" dirty="0"/>
              <a:t> Care Med</a:t>
            </a:r>
            <a:r>
              <a:rPr lang="en-US" sz="1100" dirty="0"/>
              <a:t>. 2001;29(2 Suppl):N26–33.</a:t>
            </a:r>
          </a:p>
          <a:p>
            <a:pPr marL="0" indent="0">
              <a:buNone/>
            </a:pPr>
            <a:r>
              <a:rPr lang="en-US" sz="1100" dirty="0"/>
              <a:t>Graham J, Potts HW, Ramirez AJ. Stress and burnout in doctors. </a:t>
            </a:r>
            <a:r>
              <a:rPr lang="en-US" sz="1100" i="1" dirty="0"/>
              <a:t>Lancet</a:t>
            </a:r>
            <a:r>
              <a:rPr lang="en-US" sz="1100" dirty="0"/>
              <a:t>. 2002;360:1975–6.</a:t>
            </a:r>
          </a:p>
          <a:p>
            <a:pPr marL="0" indent="0">
              <a:buNone/>
            </a:pPr>
            <a:r>
              <a:rPr lang="en-US" sz="1100" dirty="0"/>
              <a:t>King A, Hoppe RB. “Best practice” for patient centered-communication: A narrative review. </a:t>
            </a:r>
            <a:r>
              <a:rPr lang="en-US" sz="1100" i="1" dirty="0"/>
              <a:t>J Grad Med Educ</a:t>
            </a:r>
            <a:r>
              <a:rPr lang="en-US" sz="1100" dirty="0"/>
              <a:t>. 2013;5:385–93.</a:t>
            </a:r>
          </a:p>
          <a:p>
            <a:pPr marL="0" indent="0">
              <a:buNone/>
            </a:pPr>
            <a:r>
              <a:rPr lang="en-US" sz="1100" dirty="0"/>
              <a:t>Robinson MT, Holloway RG. Palliative care in neurology. </a:t>
            </a:r>
            <a:r>
              <a:rPr lang="en-US" sz="1100" i="1" dirty="0"/>
              <a:t>Mayo Clin Proc</a:t>
            </a:r>
            <a:r>
              <a:rPr lang="en-US" sz="1100" dirty="0"/>
              <a:t>. 2017;92(10):1592–601.</a:t>
            </a:r>
          </a:p>
          <a:p>
            <a:pPr marL="0" indent="0">
              <a:buNone/>
            </a:pPr>
            <a:r>
              <a:rPr lang="en-US" sz="1100" dirty="0" err="1"/>
              <a:t>Silveria</a:t>
            </a:r>
            <a:r>
              <a:rPr lang="en-US" sz="1100" dirty="0"/>
              <a:t> MH, Kim SY, </a:t>
            </a:r>
            <a:r>
              <a:rPr lang="en-US" sz="1100" dirty="0" err="1"/>
              <a:t>Langa</a:t>
            </a:r>
            <a:r>
              <a:rPr lang="en-US" sz="1100" dirty="0"/>
              <a:t> KM. Advance directives and outcomes of surrogate decision making before death. </a:t>
            </a:r>
            <a:r>
              <a:rPr lang="en-US" sz="1100" i="1" dirty="0"/>
              <a:t>N </a:t>
            </a:r>
            <a:r>
              <a:rPr lang="en-US" sz="1100" i="1" dirty="0" err="1"/>
              <a:t>Engl</a:t>
            </a:r>
            <a:r>
              <a:rPr lang="en-US" sz="1100" i="1" dirty="0"/>
              <a:t> J Med</a:t>
            </a:r>
            <a:r>
              <a:rPr lang="en-US" sz="1100" dirty="0"/>
              <a:t>. 2010 Apr 1;362(13):1211-8. </a:t>
            </a:r>
          </a:p>
          <a:p>
            <a:pPr marL="0" indent="0">
              <a:buNone/>
            </a:pPr>
            <a:r>
              <a:rPr lang="en-US" sz="1100" dirty="0"/>
              <a:t>Singer PA, Martin DK, </a:t>
            </a:r>
            <a:r>
              <a:rPr lang="en-US" sz="1100" dirty="0" err="1"/>
              <a:t>Kelner</a:t>
            </a:r>
            <a:r>
              <a:rPr lang="en-US" sz="1100" dirty="0"/>
              <a:t> M. Quality end-of-life care: Patients’ perspectives.</a:t>
            </a:r>
            <a:r>
              <a:rPr lang="en-US" sz="1100" i="1" dirty="0"/>
              <a:t> JAMA</a:t>
            </a:r>
            <a:r>
              <a:rPr lang="en-US" sz="1100" dirty="0"/>
              <a:t>. 1999 Jan 13;281(2):163-8.</a:t>
            </a:r>
          </a:p>
          <a:p>
            <a:pPr marL="0" indent="0">
              <a:buNone/>
            </a:pPr>
            <a:r>
              <a:rPr lang="en-US" sz="1100" dirty="0"/>
              <a:t>Smith RC, Hoppe RB.  The patient’s story: Integrating the patient and physician-centered approaches to interviewing. </a:t>
            </a:r>
            <a:r>
              <a:rPr lang="en-US" sz="1100" i="1" dirty="0"/>
              <a:t>Ann Intern Med</a:t>
            </a:r>
            <a:r>
              <a:rPr lang="en-US" sz="1100" dirty="0"/>
              <a:t>. 1991; 115(6): 470-477. </a:t>
            </a:r>
          </a:p>
          <a:p>
            <a:pPr marL="0" indent="0">
              <a:buNone/>
            </a:pPr>
            <a:r>
              <a:rPr lang="en-US" sz="1100" dirty="0" err="1"/>
              <a:t>Steinhauser</a:t>
            </a:r>
            <a:r>
              <a:rPr lang="en-US" sz="1100" dirty="0"/>
              <a:t> KE, Christakis NA, </a:t>
            </a:r>
            <a:r>
              <a:rPr lang="en-US" sz="1100" dirty="0" err="1"/>
              <a:t>Clipp</a:t>
            </a:r>
            <a:r>
              <a:rPr lang="en-US" sz="1100" dirty="0"/>
              <a:t> EC, McNeilly M, McIntyre L, </a:t>
            </a:r>
            <a:r>
              <a:rPr lang="en-US" sz="1100" dirty="0" err="1"/>
              <a:t>Tulsky</a:t>
            </a:r>
            <a:r>
              <a:rPr lang="en-US" sz="1100" dirty="0"/>
              <a:t> JA. Factors considered important at the end of life by patients, family, physicians, and other care providers. </a:t>
            </a:r>
            <a:r>
              <a:rPr lang="en-US" sz="1100" i="1" dirty="0"/>
              <a:t>JAMA.</a:t>
            </a:r>
            <a:r>
              <a:rPr lang="en-US" sz="1100" dirty="0"/>
              <a:t> 2000 Nov 15;284(19):2476-82.</a:t>
            </a:r>
          </a:p>
          <a:p>
            <a:pPr marL="0" indent="0">
              <a:buNone/>
            </a:pPr>
            <a:r>
              <a:rPr lang="en-US" sz="1100" dirty="0" err="1"/>
              <a:t>Teno</a:t>
            </a:r>
            <a:r>
              <a:rPr lang="en-US" sz="1100" dirty="0"/>
              <a:t> JM, </a:t>
            </a:r>
            <a:r>
              <a:rPr lang="en-US" sz="1100" dirty="0" err="1"/>
              <a:t>Gozalo</a:t>
            </a:r>
            <a:r>
              <a:rPr lang="en-US" sz="1100" dirty="0"/>
              <a:t> PL, Bynum JP, Leland NE, Miller SC, </a:t>
            </a:r>
            <a:r>
              <a:rPr lang="en-US" sz="1100" dirty="0" err="1"/>
              <a:t>Morden</a:t>
            </a:r>
            <a:r>
              <a:rPr lang="en-US" sz="1100" dirty="0"/>
              <a:t> NE, </a:t>
            </a:r>
            <a:r>
              <a:rPr lang="en-US" sz="1100" dirty="0" err="1"/>
              <a:t>Scupp</a:t>
            </a:r>
            <a:r>
              <a:rPr lang="en-US" sz="1100" dirty="0"/>
              <a:t> T, Goodman DC, </a:t>
            </a:r>
            <a:r>
              <a:rPr lang="en-US" sz="1100" dirty="0" err="1"/>
              <a:t>Mor</a:t>
            </a:r>
            <a:r>
              <a:rPr lang="en-US" sz="1100" dirty="0"/>
              <a:t> V.  Change in end-of-life care for Medicare beneficiaries: site of death, place of care, and health care transitions in 2000, 2005, and 2009. </a:t>
            </a:r>
            <a:r>
              <a:rPr lang="en-US" sz="1100" i="1" dirty="0"/>
              <a:t>JAMA</a:t>
            </a:r>
            <a:r>
              <a:rPr lang="en-US" sz="1100" dirty="0"/>
              <a:t>. 2013 Feb 6;309(5):470-7. </a:t>
            </a:r>
          </a:p>
          <a:p>
            <a:pPr marL="0" indent="0">
              <a:buNone/>
            </a:pPr>
            <a:r>
              <a:rPr lang="en-US" sz="1100" dirty="0" err="1"/>
              <a:t>Teno</a:t>
            </a:r>
            <a:r>
              <a:rPr lang="en-US" sz="1100" dirty="0"/>
              <a:t> JM, </a:t>
            </a:r>
            <a:r>
              <a:rPr lang="en-US" sz="1100" dirty="0" err="1"/>
              <a:t>Gozalo</a:t>
            </a:r>
            <a:r>
              <a:rPr lang="en-US" sz="1100" dirty="0"/>
              <a:t> P, Trivedi AN, et al. Site of death, place of care, and health care transitions among US Medicare beneficiaries, 2000-2015. </a:t>
            </a:r>
            <a:r>
              <a:rPr lang="en-US" sz="1100" i="1" dirty="0"/>
              <a:t>JAMA</a:t>
            </a:r>
            <a:r>
              <a:rPr lang="en-US" sz="1100" dirty="0"/>
              <a:t>. 2018;320(3):264-271.</a:t>
            </a:r>
          </a:p>
          <a:p>
            <a:pPr marL="0" indent="0">
              <a:buNone/>
            </a:pPr>
            <a:endParaRPr lang="en-US" sz="1100" dirty="0"/>
          </a:p>
          <a:p>
            <a:pPr marL="0" indent="0">
              <a:buNone/>
            </a:pPr>
            <a:endParaRPr lang="en-US" dirty="0"/>
          </a:p>
        </p:txBody>
      </p:sp>
    </p:spTree>
    <p:extLst>
      <p:ext uri="{BB962C8B-B14F-4D97-AF65-F5344CB8AC3E}">
        <p14:creationId xmlns:p14="http://schemas.microsoft.com/office/powerpoint/2010/main" val="30596639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62100" y="4114800"/>
            <a:ext cx="10172700" cy="2369880"/>
          </a:xfrm>
          <a:prstGeom prst="rect">
            <a:avLst/>
          </a:prstGeom>
          <a:noFill/>
        </p:spPr>
        <p:txBody>
          <a:bodyPr wrap="square" rtlCol="0">
            <a:spAutoFit/>
          </a:bodyPr>
          <a:lstStyle/>
          <a:p>
            <a:r>
              <a:rPr lang="en-US" sz="2800" dirty="0">
                <a:latin typeface="+mn-lt"/>
              </a:rPr>
              <a:t>The information found in this module complements </a:t>
            </a:r>
            <a:br>
              <a:rPr lang="en-US" sz="2800" dirty="0">
                <a:latin typeface="+mn-lt"/>
              </a:rPr>
            </a:br>
            <a:r>
              <a:rPr lang="en-US" sz="2800" dirty="0">
                <a:latin typeface="+mn-lt"/>
              </a:rPr>
              <a:t>Chapter 11: Communicating Effectively, in</a:t>
            </a:r>
            <a:br>
              <a:rPr lang="en-US" sz="2800" dirty="0">
                <a:latin typeface="+mn-lt"/>
              </a:rPr>
            </a:br>
            <a:r>
              <a:rPr lang="en-US" sz="2800" dirty="0">
                <a:latin typeface="+mn-lt"/>
              </a:rPr>
              <a:t>Creutzfeldt CJ, Kluger BM, Holloway RG, eds. </a:t>
            </a:r>
            <a:r>
              <a:rPr lang="en-US" sz="2800" i="1" dirty="0">
                <a:latin typeface="+mn-lt"/>
              </a:rPr>
              <a:t>Neuropalliative Care: A guide to improving the lives of patients and families affected by neurologic disease</a:t>
            </a:r>
            <a:r>
              <a:rPr lang="en-US" sz="2800" dirty="0">
                <a:latin typeface="+mn-lt"/>
              </a:rPr>
              <a:t>. Cham, Switzerland: Springer; 2019. </a:t>
            </a:r>
          </a:p>
          <a:p>
            <a:endParaRPr lang="en-US" dirty="0"/>
          </a:p>
        </p:txBody>
      </p:sp>
      <p:sp>
        <p:nvSpPr>
          <p:cNvPr id="5" name="Title 3">
            <a:extLst>
              <a:ext uri="{FF2B5EF4-FFF2-40B4-BE49-F238E27FC236}">
                <a16:creationId xmlns:a16="http://schemas.microsoft.com/office/drawing/2014/main" id="{8F2D606C-BB3B-1459-9F81-F9933BB408FF}"/>
              </a:ext>
            </a:extLst>
          </p:cNvPr>
          <p:cNvSpPr>
            <a:spLocks noGrp="1"/>
          </p:cNvSpPr>
          <p:nvPr/>
        </p:nvSpPr>
        <p:spPr>
          <a:xfrm>
            <a:off x="1485900" y="889000"/>
            <a:ext cx="10210800" cy="2540000"/>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pPr algn="ctr"/>
            <a:r>
              <a:rPr lang="en-US" sz="5400" dirty="0"/>
              <a:t>For more information,</a:t>
            </a:r>
            <a:br>
              <a:rPr lang="en-US" sz="5400" dirty="0"/>
            </a:br>
            <a:r>
              <a:rPr lang="en-US" sz="5400" dirty="0"/>
              <a:t> visit:</a:t>
            </a:r>
            <a:br>
              <a:rPr lang="en-US" sz="5400" dirty="0"/>
            </a:br>
            <a:r>
              <a:rPr lang="en-US" sz="5300" dirty="0">
                <a:solidFill>
                  <a:schemeClr val="tx2"/>
                </a:solidFill>
              </a:rPr>
              <a:t>www.EPEC.net</a:t>
            </a:r>
            <a:r>
              <a:rPr lang="en-US" sz="5300" dirty="0"/>
              <a:t> or </a:t>
            </a:r>
            <a:r>
              <a:rPr lang="en-US" sz="5300" dirty="0">
                <a:solidFill>
                  <a:schemeClr val="tx2"/>
                </a:solidFill>
              </a:rPr>
              <a:t>www.inpcs.org/EPEC-N</a:t>
            </a:r>
          </a:p>
        </p:txBody>
      </p:sp>
    </p:spTree>
    <p:extLst>
      <p:ext uri="{BB962C8B-B14F-4D97-AF65-F5344CB8AC3E}">
        <p14:creationId xmlns:p14="http://schemas.microsoft.com/office/powerpoint/2010/main" val="596539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p:txBody>
          <a:bodyPr/>
          <a:lstStyle/>
          <a:p>
            <a:r>
              <a:rPr lang="en-US" dirty="0"/>
              <a:t>Objectives</a:t>
            </a:r>
          </a:p>
        </p:txBody>
      </p:sp>
      <p:sp>
        <p:nvSpPr>
          <p:cNvPr id="8" name="object 2"/>
          <p:cNvSpPr txBox="1">
            <a:spLocks noGrp="1"/>
          </p:cNvSpPr>
          <p:nvPr>
            <p:ph idx="1"/>
          </p:nvPr>
        </p:nvSpPr>
        <p:spPr/>
        <p:txBody>
          <a:bodyPr/>
          <a:lstStyle/>
          <a:p>
            <a:r>
              <a:rPr lang="en-US" dirty="0">
                <a:latin typeface="Franklin Gothic Medium"/>
              </a:rPr>
              <a:t>Reflect on the impact of skilled and compassionate communication on patient care and provider satisfaction.</a:t>
            </a:r>
          </a:p>
          <a:p>
            <a:r>
              <a:rPr lang="en-US" dirty="0">
                <a:latin typeface="Franklin Gothic Medium"/>
              </a:rPr>
              <a:t>Describe skills to address barriers to serious illness communication.</a:t>
            </a:r>
            <a:endParaRPr lang="en-US" dirty="0"/>
          </a:p>
          <a:p>
            <a:r>
              <a:rPr lang="en-US" dirty="0">
                <a:latin typeface="Franklin Gothic Medium"/>
              </a:rPr>
              <a:t>Identify the triggers for serious illness communication.</a:t>
            </a:r>
            <a:endParaRPr lang="en-US" dirty="0"/>
          </a:p>
          <a:p>
            <a:r>
              <a:rPr lang="en-US" dirty="0">
                <a:latin typeface="Franklin Gothic Medium"/>
              </a:rPr>
              <a:t>Implement the SPIKES framework for delivering “difficult news.”</a:t>
            </a:r>
          </a:p>
          <a:p>
            <a:r>
              <a:rPr lang="en-US" dirty="0">
                <a:latin typeface="Franklin Gothic Medium"/>
              </a:rPr>
              <a:t>Use NURSE statements to respond to emotion.</a:t>
            </a:r>
          </a:p>
          <a:p>
            <a:r>
              <a:rPr lang="en-US" dirty="0"/>
              <a:t>Engage in role-play to practice communication tasks.</a:t>
            </a:r>
          </a:p>
        </p:txBody>
      </p:sp>
    </p:spTree>
    <p:extLst>
      <p:ext uri="{BB962C8B-B14F-4D97-AF65-F5344CB8AC3E}">
        <p14:creationId xmlns:p14="http://schemas.microsoft.com/office/powerpoint/2010/main" val="507456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2362200" y="2209803"/>
            <a:ext cx="7239000" cy="2912977"/>
          </a:xfrm>
          <a:prstGeom prst="rect">
            <a:avLst/>
          </a:prstGeom>
        </p:spPr>
        <p:txBody>
          <a:bodyPr vert="horz" wrap="square" lIns="0" tIns="12065" rIns="0" bIns="0" rtlCol="0">
            <a:spAutoFit/>
          </a:bodyPr>
          <a:lstStyle/>
          <a:p>
            <a:pPr marL="12700" algn="ctr">
              <a:spcBef>
                <a:spcPts val="95"/>
              </a:spcBef>
            </a:pPr>
            <a:r>
              <a:rPr lang="en-US" sz="3600" dirty="0">
                <a:latin typeface="+mn-lt"/>
              </a:rPr>
              <a:t>“We have two ears and one mouth so that we can listen twice as much as we speak.”</a:t>
            </a:r>
          </a:p>
          <a:p>
            <a:pPr marL="12700" algn="ctr">
              <a:spcBef>
                <a:spcPts val="95"/>
              </a:spcBef>
            </a:pPr>
            <a:endParaRPr lang="en-US" sz="2200" i="1" spc="-15" dirty="0">
              <a:latin typeface="Calibri" panose="020F0502020204030204" pitchFamily="34" charset="0"/>
              <a:cs typeface="Perpetua"/>
            </a:endParaRPr>
          </a:p>
          <a:p>
            <a:pPr marL="12700" algn="ctr">
              <a:spcBef>
                <a:spcPts val="95"/>
              </a:spcBef>
            </a:pPr>
            <a:r>
              <a:rPr lang="en-US" sz="2800" spc="-15" dirty="0">
                <a:latin typeface="+mj-lt"/>
                <a:cs typeface="Perpetua"/>
              </a:rPr>
              <a:t>Epictetus,  Greek Philosopher</a:t>
            </a:r>
          </a:p>
          <a:p>
            <a:pPr marL="12700" algn="ctr">
              <a:spcBef>
                <a:spcPts val="95"/>
              </a:spcBef>
            </a:pPr>
            <a:r>
              <a:rPr lang="en-US" sz="2800" spc="-15" dirty="0">
                <a:latin typeface="+mj-lt"/>
                <a:cs typeface="Perpetua"/>
              </a:rPr>
              <a:t>~ 100 AD</a:t>
            </a:r>
          </a:p>
        </p:txBody>
      </p:sp>
    </p:spTree>
    <p:extLst>
      <p:ext uri="{BB962C8B-B14F-4D97-AF65-F5344CB8AC3E}">
        <p14:creationId xmlns:p14="http://schemas.microsoft.com/office/powerpoint/2010/main" val="333971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A Gap Exists Between What Patients </a:t>
            </a:r>
            <a:r>
              <a:rPr lang="en-US" u="sng" dirty="0"/>
              <a:t>Want</a:t>
            </a:r>
            <a:r>
              <a:rPr lang="en-US" dirty="0"/>
              <a:t> and What They </a:t>
            </a:r>
            <a:r>
              <a:rPr lang="en-US" u="sng" dirty="0"/>
              <a:t>Get</a:t>
            </a:r>
          </a:p>
        </p:txBody>
      </p:sp>
      <p:sp>
        <p:nvSpPr>
          <p:cNvPr id="7" name="Content Placeholder 6"/>
          <p:cNvSpPr>
            <a:spLocks noGrp="1"/>
          </p:cNvSpPr>
          <p:nvPr>
            <p:ph idx="1"/>
          </p:nvPr>
        </p:nvSpPr>
        <p:spPr/>
        <p:txBody>
          <a:bodyPr>
            <a:normAutofit lnSpcReduction="10000"/>
          </a:bodyPr>
          <a:lstStyle/>
          <a:p>
            <a:r>
              <a:rPr lang="en-US" dirty="0"/>
              <a:t>Patients with serious illness have priorities besides living longer.</a:t>
            </a:r>
          </a:p>
          <a:p>
            <a:r>
              <a:rPr lang="en-US" dirty="0"/>
              <a:t>A gap exists between what patients want and what they get. </a:t>
            </a:r>
          </a:p>
          <a:p>
            <a:r>
              <a:rPr lang="en-US" dirty="0"/>
              <a:t>What patients want: </a:t>
            </a:r>
          </a:p>
          <a:p>
            <a:pPr lvl="1"/>
            <a:r>
              <a:rPr lang="en-US" dirty="0"/>
              <a:t>Symptom management and quality of life</a:t>
            </a:r>
          </a:p>
          <a:p>
            <a:pPr lvl="1"/>
            <a:r>
              <a:rPr lang="en-US" dirty="0"/>
              <a:t>Sense of control and completion</a:t>
            </a:r>
          </a:p>
          <a:p>
            <a:pPr lvl="1"/>
            <a:r>
              <a:rPr lang="en-US" dirty="0"/>
              <a:t>Strengthening relationships</a:t>
            </a:r>
          </a:p>
          <a:p>
            <a:pPr lvl="1"/>
            <a:r>
              <a:rPr lang="en-US" dirty="0"/>
              <a:t>Often to be at home and prefer comfort-focused care at the end of life</a:t>
            </a:r>
          </a:p>
          <a:p>
            <a:r>
              <a:rPr lang="en-US" dirty="0"/>
              <a:t>What patients get: </a:t>
            </a:r>
          </a:p>
          <a:p>
            <a:pPr lvl="1"/>
            <a:r>
              <a:rPr lang="en-US" dirty="0"/>
              <a:t>29% of Medicare fee-for-service beneficiaries were admitted to the ICU in the last 30 days of life in 20151</a:t>
            </a:r>
          </a:p>
          <a:p>
            <a:pPr lvl="1"/>
            <a:r>
              <a:rPr lang="en-US" dirty="0"/>
              <a:t>19.8% of Medicare fee-for-service beneficiaries died in an acute care hospital in 2015</a:t>
            </a:r>
          </a:p>
        </p:txBody>
      </p:sp>
      <p:sp>
        <p:nvSpPr>
          <p:cNvPr id="5" name="TextBox 4"/>
          <p:cNvSpPr txBox="1"/>
          <p:nvPr/>
        </p:nvSpPr>
        <p:spPr>
          <a:xfrm>
            <a:off x="1447800" y="6627168"/>
            <a:ext cx="10744200" cy="230832"/>
          </a:xfrm>
          <a:prstGeom prst="rect">
            <a:avLst/>
          </a:prstGeom>
          <a:noFill/>
        </p:spPr>
        <p:txBody>
          <a:bodyPr wrap="square" rtlCol="0">
            <a:spAutoFit/>
          </a:bodyPr>
          <a:lstStyle/>
          <a:p>
            <a:pPr algn="r"/>
            <a:r>
              <a:rPr lang="en-US" sz="900" dirty="0" err="1">
                <a:latin typeface="+mj-lt"/>
              </a:rPr>
              <a:t>Teno</a:t>
            </a:r>
            <a:r>
              <a:rPr lang="en-US" sz="900" dirty="0">
                <a:latin typeface="+mj-lt"/>
              </a:rPr>
              <a:t> JM, </a:t>
            </a:r>
            <a:r>
              <a:rPr lang="en-US" sz="900" dirty="0" err="1">
                <a:latin typeface="+mj-lt"/>
              </a:rPr>
              <a:t>Gozalo</a:t>
            </a:r>
            <a:r>
              <a:rPr lang="en-US" sz="900" dirty="0">
                <a:latin typeface="+mj-lt"/>
              </a:rPr>
              <a:t> P, Trivedi AN, et al. Site of death, place of care, and health care transitions among US Medicare beneficiaries, 2000-2015. JAMA. 2018;320(3):264-271.</a:t>
            </a:r>
          </a:p>
        </p:txBody>
      </p:sp>
    </p:spTree>
    <p:extLst>
      <p:ext uri="{BB962C8B-B14F-4D97-AF65-F5344CB8AC3E}">
        <p14:creationId xmlns:p14="http://schemas.microsoft.com/office/powerpoint/2010/main" val="207584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p:txBody>
          <a:bodyPr/>
          <a:lstStyle/>
          <a:p>
            <a:r>
              <a:rPr lang="en-US" dirty="0"/>
              <a:t>What is a Serious Illness Conversation? Why is it Important? </a:t>
            </a:r>
          </a:p>
        </p:txBody>
      </p:sp>
      <p:sp>
        <p:nvSpPr>
          <p:cNvPr id="7" name="Content Placeholder 6"/>
          <p:cNvSpPr>
            <a:spLocks noGrp="1"/>
          </p:cNvSpPr>
          <p:nvPr>
            <p:ph idx="1"/>
          </p:nvPr>
        </p:nvSpPr>
        <p:spPr/>
        <p:txBody>
          <a:bodyPr/>
          <a:lstStyle/>
          <a:p>
            <a:r>
              <a:rPr lang="en-US" sz="2400" dirty="0"/>
              <a:t>To deliver the kind of care patients want during this critical time, we first have to ask about </a:t>
            </a:r>
            <a:r>
              <a:rPr lang="en-US" sz="2400" u="sng" dirty="0"/>
              <a:t>their</a:t>
            </a:r>
            <a:r>
              <a:rPr lang="en-US" sz="2400" dirty="0"/>
              <a:t> values and priorities</a:t>
            </a:r>
          </a:p>
          <a:p>
            <a:r>
              <a:rPr lang="en-US" sz="2400" dirty="0"/>
              <a:t>A serious illness conversation discusses a patient’s values, goals, and priorities </a:t>
            </a:r>
          </a:p>
          <a:p>
            <a:r>
              <a:rPr lang="en-US" sz="2400" dirty="0"/>
              <a:t>Helps to bridge the gap between what patients want and what patients get</a:t>
            </a:r>
          </a:p>
          <a:p>
            <a:r>
              <a:rPr lang="en-US" sz="2400" dirty="0">
                <a:latin typeface="Franklin Gothic Medium"/>
              </a:rPr>
              <a:t>Earlier serious illness conversations can lead to improved quality of life, reduced suffering, better patient and family coping, and less non-beneficial care and costs</a:t>
            </a:r>
          </a:p>
          <a:p>
            <a:r>
              <a:rPr lang="en-US" sz="2400" dirty="0"/>
              <a:t>But these conversations happen too little, too late, and often miss opportunities to understand and support the goals of patients and their families</a:t>
            </a:r>
          </a:p>
        </p:txBody>
      </p:sp>
    </p:spTree>
    <p:extLst>
      <p:ext uri="{BB962C8B-B14F-4D97-AF65-F5344CB8AC3E}">
        <p14:creationId xmlns:p14="http://schemas.microsoft.com/office/powerpoint/2010/main" val="1981594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814A197-58BF-44AE-8835-7099684A580F}"/>
              </a:ext>
            </a:extLst>
          </p:cNvPr>
          <p:cNvSpPr>
            <a:spLocks noGrp="1"/>
          </p:cNvSpPr>
          <p:nvPr>
            <p:ph type="title"/>
          </p:nvPr>
        </p:nvSpPr>
        <p:spPr/>
        <p:txBody>
          <a:bodyPr/>
          <a:lstStyle/>
          <a:p>
            <a:r>
              <a:rPr lang="en-US" dirty="0"/>
              <a:t>Can Good Communication Be Taught?</a:t>
            </a:r>
          </a:p>
        </p:txBody>
      </p:sp>
      <p:sp>
        <p:nvSpPr>
          <p:cNvPr id="10" name="Content Placeholder 9">
            <a:extLst>
              <a:ext uri="{FF2B5EF4-FFF2-40B4-BE49-F238E27FC236}">
                <a16:creationId xmlns:a16="http://schemas.microsoft.com/office/drawing/2014/main" id="{80244E0C-3A96-48FD-9391-172D714C9B74}"/>
              </a:ext>
            </a:extLst>
          </p:cNvPr>
          <p:cNvSpPr>
            <a:spLocks noGrp="1"/>
          </p:cNvSpPr>
          <p:nvPr>
            <p:ph type="body" idx="1"/>
          </p:nvPr>
        </p:nvSpPr>
        <p:spPr/>
        <p:txBody>
          <a:bodyPr anchor="ctr"/>
          <a:lstStyle/>
          <a:p>
            <a:pPr marL="0" indent="0" algn="ctr">
              <a:buNone/>
            </a:pPr>
            <a:r>
              <a:rPr lang="en-US" sz="4000" dirty="0">
                <a:solidFill>
                  <a:schemeClr val="tx2"/>
                </a:solidFill>
              </a:rPr>
              <a:t>YES! It just takes practice.</a:t>
            </a:r>
          </a:p>
        </p:txBody>
      </p:sp>
    </p:spTree>
    <p:extLst>
      <p:ext uri="{BB962C8B-B14F-4D97-AF65-F5344CB8AC3E}">
        <p14:creationId xmlns:p14="http://schemas.microsoft.com/office/powerpoint/2010/main" val="3803472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EPEC-N Theme 2</Template>
  <TotalTime>121622</TotalTime>
  <Words>5700</Words>
  <Application>Microsoft Office PowerPoint</Application>
  <PresentationFormat>Widescreen</PresentationFormat>
  <Paragraphs>562</Paragraphs>
  <Slides>49</Slides>
  <Notes>45</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Arial</vt:lpstr>
      <vt:lpstr>Calibri</vt:lpstr>
      <vt:lpstr>Calibri Light</vt:lpstr>
      <vt:lpstr>Franklin Gothic Medium</vt:lpstr>
      <vt:lpstr>Perpetua</vt:lpstr>
      <vt:lpstr>Verdana</vt:lpstr>
      <vt:lpstr>Wingdings</vt:lpstr>
      <vt:lpstr>Wingdings 2</vt:lpstr>
      <vt:lpstr>Office Theme</vt:lpstr>
      <vt:lpstr>GENERAL PRESENTER NOTES - 1</vt:lpstr>
      <vt:lpstr>GENERAL PRESENTER NOTES - 2</vt:lpstr>
      <vt:lpstr>Communication and  Delivering Difficult News</vt:lpstr>
      <vt:lpstr>Acknowledgement</vt:lpstr>
      <vt:lpstr>Objectives</vt:lpstr>
      <vt:lpstr>PowerPoint Presentation</vt:lpstr>
      <vt:lpstr>A Gap Exists Between What Patients Want and What They Get</vt:lpstr>
      <vt:lpstr>What is a Serious Illness Conversation? Why is it Important? </vt:lpstr>
      <vt:lpstr>Can Good Communication Be Taught?</vt:lpstr>
      <vt:lpstr>Effects of Excellent Communication in a Physician-Patient Relationship</vt:lpstr>
      <vt:lpstr>Effects of Excellent Communication in a Physician-Patient Relationship</vt:lpstr>
      <vt:lpstr>Core Communication Skills in Serious Illness </vt:lpstr>
      <vt:lpstr>Critical Communication Tasks for Neurology Clinicians</vt:lpstr>
      <vt:lpstr>What are the Barriers to Serious Illness Communication?</vt:lpstr>
      <vt:lpstr>Barriers &amp; Resolutions to Serious Illness Communication</vt:lpstr>
      <vt:lpstr>What Situations Might Trigger a Serious Illness Conversation? </vt:lpstr>
      <vt:lpstr>Triggers for Serious Illness Conversations</vt:lpstr>
      <vt:lpstr>Case of New Diagnosis</vt:lpstr>
      <vt:lpstr> Video Debrief</vt:lpstr>
      <vt:lpstr>Take 2: New Diagnosis</vt:lpstr>
      <vt:lpstr> Video Debrief</vt:lpstr>
      <vt:lpstr>Enhancing Communication</vt:lpstr>
      <vt:lpstr>Delivering Difficult News</vt:lpstr>
      <vt:lpstr>Skills for Delivering Difficult News</vt:lpstr>
      <vt:lpstr>SKILL: Using SPIKES to Deliver Difficult News</vt:lpstr>
      <vt:lpstr>SPIKES STEP 1: Setting</vt:lpstr>
      <vt:lpstr>SPIKES STEP 2: Perception</vt:lpstr>
      <vt:lpstr>SPIKES STEP 3: Invitation</vt:lpstr>
      <vt:lpstr>Asking for Permission…</vt:lpstr>
      <vt:lpstr>SPIKES STEP 3: Invitation - 2</vt:lpstr>
      <vt:lpstr>SPIKES STEP 4: Knowledge</vt:lpstr>
      <vt:lpstr>SPIKES STEP 4: Knowledge - 2</vt:lpstr>
      <vt:lpstr>SPIKES STEP 5: Emotions</vt:lpstr>
      <vt:lpstr>NURSE the Emotion</vt:lpstr>
      <vt:lpstr>SPIKES: STEP 5</vt:lpstr>
      <vt:lpstr>SPIKES STEP 6: Summarize</vt:lpstr>
      <vt:lpstr>SPIKES STEP 6: Summarize - 2</vt:lpstr>
      <vt:lpstr>Ask – Tell – Ask</vt:lpstr>
      <vt:lpstr>Role Play</vt:lpstr>
      <vt:lpstr>Role Play: Considerations</vt:lpstr>
      <vt:lpstr>Role Play: Debrief</vt:lpstr>
      <vt:lpstr>Special Considerations</vt:lpstr>
      <vt:lpstr>Overcoming Communication Challenges in Neurological Illness</vt:lpstr>
      <vt:lpstr>When Family Says “Don’t Tell”</vt:lpstr>
      <vt:lpstr>When Language is a Barrier</vt:lpstr>
      <vt:lpstr>Other Communication Pearls</vt:lpstr>
      <vt:lpstr>Summary</vt:lpstr>
      <vt:lpstr>Key References &amp;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Neuropsychology of  Refractory Depression</dc:title>
  <dc:creator>Tom Kiely</dc:creator>
  <cp:lastModifiedBy>Brennan Summers (INPCS)</cp:lastModifiedBy>
  <cp:revision>3638</cp:revision>
  <cp:lastPrinted>2018-02-27T21:58:03Z</cp:lastPrinted>
  <dcterms:created xsi:type="dcterms:W3CDTF">2012-07-25T05:03:17Z</dcterms:created>
  <dcterms:modified xsi:type="dcterms:W3CDTF">2022-05-05T14:28:17Z</dcterms:modified>
</cp:coreProperties>
</file>